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38"/>
  </p:notesMasterIdLst>
  <p:handoutMasterIdLst>
    <p:handoutMasterId r:id="rId39"/>
  </p:handoutMasterIdLst>
  <p:sldIdLst>
    <p:sldId id="488" r:id="rId4"/>
    <p:sldId id="490" r:id="rId5"/>
    <p:sldId id="531" r:id="rId6"/>
    <p:sldId id="532" r:id="rId7"/>
    <p:sldId id="491" r:id="rId8"/>
    <p:sldId id="492" r:id="rId9"/>
    <p:sldId id="494" r:id="rId10"/>
    <p:sldId id="523" r:id="rId11"/>
    <p:sldId id="524" r:id="rId12"/>
    <p:sldId id="499" r:id="rId13"/>
    <p:sldId id="525" r:id="rId14"/>
    <p:sldId id="480" r:id="rId15"/>
    <p:sldId id="410" r:id="rId16"/>
    <p:sldId id="471" r:id="rId17"/>
    <p:sldId id="534" r:id="rId18"/>
    <p:sldId id="533" r:id="rId19"/>
    <p:sldId id="417" r:id="rId20"/>
    <p:sldId id="418" r:id="rId21"/>
    <p:sldId id="420" r:id="rId22"/>
    <p:sldId id="535" r:id="rId23"/>
    <p:sldId id="538" r:id="rId24"/>
    <p:sldId id="536" r:id="rId25"/>
    <p:sldId id="537" r:id="rId26"/>
    <p:sldId id="539" r:id="rId27"/>
    <p:sldId id="542" r:id="rId28"/>
    <p:sldId id="540" r:id="rId29"/>
    <p:sldId id="543" r:id="rId30"/>
    <p:sldId id="541" r:id="rId31"/>
    <p:sldId id="419" r:id="rId32"/>
    <p:sldId id="546" r:id="rId33"/>
    <p:sldId id="544" r:id="rId34"/>
    <p:sldId id="547" r:id="rId35"/>
    <p:sldId id="548" r:id="rId36"/>
    <p:sldId id="545" r:id="rId37"/>
  </p:sldIdLst>
  <p:sldSz cx="9144000" cy="6858000" type="letter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1B1B1"/>
    <a:srgbClr val="005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 autoAdjust="0"/>
    <p:restoredTop sz="97297" autoAdjust="0"/>
  </p:normalViewPr>
  <p:slideViewPr>
    <p:cSldViewPr>
      <p:cViewPr varScale="1">
        <p:scale>
          <a:sx n="77" d="100"/>
          <a:sy n="77" d="100"/>
        </p:scale>
        <p:origin x="1064" y="5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7190"/>
    </p:cViewPr>
  </p:sorterViewPr>
  <p:notesViewPr>
    <p:cSldViewPr>
      <p:cViewPr varScale="1">
        <p:scale>
          <a:sx n="47" d="100"/>
          <a:sy n="47" d="100"/>
        </p:scale>
        <p:origin x="-1402" y="-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7288" y="587375"/>
            <a:ext cx="4554537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15938" y="4344988"/>
            <a:ext cx="591026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6" tIns="44445" rIns="90476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We want this to be in font 11 and justify.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/>
              <a:t>credential:</a:t>
            </a:r>
          </a:p>
          <a:p>
            <a:r>
              <a:rPr lang="en-US" altLang="zh-TW"/>
              <a:t>bring a computer</a:t>
            </a:r>
          </a:p>
          <a:p>
            <a:r>
              <a:rPr lang="en-US" altLang="zh-TW"/>
              <a:t>die photo</a:t>
            </a:r>
          </a:p>
          <a:p>
            <a:r>
              <a:rPr lang="en-US" altLang="zh-TW"/>
              <a:t>wafer</a:t>
            </a:r>
          </a:p>
          <a:p>
            <a:endParaRPr lang="en-US" altLang="zh-TW"/>
          </a:p>
          <a:p>
            <a:r>
              <a:rPr lang="en-US" altLang="zh-TW"/>
              <a:t>:</a:t>
            </a:r>
          </a:p>
          <a:p>
            <a:r>
              <a:rPr lang="en-US" altLang="zh-TW"/>
              <a:t>This can be an hidden slide.  I just want to use this to do my own planning.</a:t>
            </a:r>
          </a:p>
          <a:p>
            <a:r>
              <a:rPr lang="en-US" altLang="zh-TW"/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/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/>
          </a:p>
          <a:p>
            <a:r>
              <a:rPr lang="en-US" altLang="zh-TW"/>
              <a:t>Notes to Patterson: You may want to edit the slides in your section or add extra slides to taylor your needs. </a:t>
            </a:r>
          </a:p>
        </p:txBody>
      </p:sp>
      <p:sp>
        <p:nvSpPr>
          <p:cNvPr id="65229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2325172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94" tIns="44404" rIns="90394" bIns="44404"/>
          <a:lstStyle/>
          <a:p>
            <a:endParaRPr lang="zh-TW" altLang="en-US" smtClean="0"/>
          </a:p>
        </p:txBody>
      </p:sp>
      <p:sp>
        <p:nvSpPr>
          <p:cNvPr id="153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2363" y="690563"/>
            <a:ext cx="4616450" cy="3462337"/>
          </a:xfrm>
          <a:noFill/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22529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94" tIns="44404" rIns="90394" bIns="44404"/>
          <a:lstStyle/>
          <a:p>
            <a:endParaRPr lang="zh-TW" altLang="en-US" smtClean="0"/>
          </a:p>
        </p:txBody>
      </p:sp>
      <p:sp>
        <p:nvSpPr>
          <p:cNvPr id="153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2363" y="690563"/>
            <a:ext cx="4616450" cy="3462337"/>
          </a:xfrm>
          <a:noFill/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8420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94" tIns="44404" rIns="90394" bIns="44404"/>
          <a:lstStyle/>
          <a:p>
            <a:endParaRPr lang="zh-TW" altLang="en-US" smtClean="0"/>
          </a:p>
        </p:txBody>
      </p:sp>
      <p:sp>
        <p:nvSpPr>
          <p:cNvPr id="153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2363" y="690563"/>
            <a:ext cx="4616450" cy="3462337"/>
          </a:xfrm>
          <a:noFill/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58708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94" tIns="44404" rIns="90394" bIns="44404"/>
          <a:lstStyle/>
          <a:p>
            <a:endParaRPr lang="zh-TW" altLang="en-US" smtClean="0"/>
          </a:p>
        </p:txBody>
      </p:sp>
      <p:sp>
        <p:nvSpPr>
          <p:cNvPr id="153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2363" y="690563"/>
            <a:ext cx="4616450" cy="3462337"/>
          </a:xfrm>
          <a:noFill/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0462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94" tIns="44404" rIns="90394" bIns="44404"/>
          <a:lstStyle/>
          <a:p>
            <a:endParaRPr lang="zh-TW" altLang="en-US" smtClean="0"/>
          </a:p>
        </p:txBody>
      </p:sp>
      <p:sp>
        <p:nvSpPr>
          <p:cNvPr id="153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2363" y="690563"/>
            <a:ext cx="4616450" cy="3462337"/>
          </a:xfrm>
          <a:noFill/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87601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94" tIns="44404" rIns="90394" bIns="44404"/>
          <a:lstStyle/>
          <a:p>
            <a:endParaRPr lang="zh-TW" altLang="en-US" smtClean="0"/>
          </a:p>
        </p:txBody>
      </p:sp>
      <p:sp>
        <p:nvSpPr>
          <p:cNvPr id="153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2363" y="690563"/>
            <a:ext cx="4616450" cy="3462337"/>
          </a:xfrm>
          <a:noFill/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54666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>
              <a:latin typeface="Arial" panose="020B0604020202020204" pitchFamily="34" charset="0"/>
            </a:endParaRPr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96B913-B083-478E-AB5C-3C416BEFFD8D}" type="slidenum"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672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TW" smtClean="0"/>
              <a:t>credential:</a:t>
            </a:r>
          </a:p>
          <a:p>
            <a:r>
              <a:rPr lang="en-US" altLang="zh-TW" smtClean="0"/>
              <a:t>bring a computer</a:t>
            </a:r>
          </a:p>
          <a:p>
            <a:r>
              <a:rPr lang="en-US" altLang="zh-TW" smtClean="0"/>
              <a:t>die photo</a:t>
            </a:r>
          </a:p>
          <a:p>
            <a:r>
              <a:rPr lang="en-US" altLang="zh-TW" smtClean="0"/>
              <a:t>wafer</a:t>
            </a:r>
          </a:p>
          <a:p>
            <a:endParaRPr lang="en-US" altLang="zh-TW" smtClean="0"/>
          </a:p>
          <a:p>
            <a:r>
              <a:rPr lang="en-US" altLang="zh-TW" smtClean="0"/>
              <a:t>:</a:t>
            </a:r>
          </a:p>
          <a:p>
            <a:r>
              <a:rPr lang="en-US" altLang="zh-TW" smtClean="0"/>
              <a:t>This can be an hidden slide.  I just want to use this to do my own planning.</a:t>
            </a:r>
          </a:p>
          <a:p>
            <a:r>
              <a:rPr lang="en-US" altLang="zh-TW" smtClean="0"/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/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/>
          </a:p>
          <a:p>
            <a:r>
              <a:rPr lang="en-US" altLang="zh-TW" smtClean="0"/>
              <a:t>Notes to Patterson: You may want to edit the slides in your section or add extra slides to taylor your needs. </a:t>
            </a:r>
          </a:p>
        </p:txBody>
      </p:sp>
      <p:sp>
        <p:nvSpPr>
          <p:cNvPr id="2253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</p:spPr>
      </p:sp>
    </p:spTree>
    <p:extLst>
      <p:ext uri="{BB962C8B-B14F-4D97-AF65-F5344CB8AC3E}">
        <p14:creationId xmlns:p14="http://schemas.microsoft.com/office/powerpoint/2010/main" val="2796624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>
              <a:latin typeface="Arial" panose="020B0604020202020204" pitchFamily="34" charset="0"/>
            </a:endParaRPr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96B913-B083-478E-AB5C-3C416BEFFD8D}" type="slidenum"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941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94" tIns="44404" rIns="90394" bIns="44404"/>
          <a:lstStyle/>
          <a:p>
            <a:endParaRPr lang="zh-TW" altLang="en-US" smtClean="0"/>
          </a:p>
        </p:txBody>
      </p:sp>
      <p:sp>
        <p:nvSpPr>
          <p:cNvPr id="1331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2363" y="690563"/>
            <a:ext cx="4616450" cy="3462337"/>
          </a:xfrm>
          <a:noFill/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94" tIns="44404" rIns="90394" bIns="44404"/>
          <a:lstStyle/>
          <a:p>
            <a:endParaRPr lang="zh-TW" altLang="en-US" smtClean="0"/>
          </a:p>
        </p:txBody>
      </p:sp>
      <p:sp>
        <p:nvSpPr>
          <p:cNvPr id="153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2363" y="690563"/>
            <a:ext cx="4616450" cy="3462337"/>
          </a:xfrm>
          <a:noFill/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94" tIns="44404" rIns="90394" bIns="44404"/>
          <a:lstStyle/>
          <a:p>
            <a:endParaRPr lang="zh-TW" altLang="en-US" smtClean="0"/>
          </a:p>
        </p:txBody>
      </p:sp>
      <p:sp>
        <p:nvSpPr>
          <p:cNvPr id="153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2363" y="690563"/>
            <a:ext cx="4616450" cy="3462337"/>
          </a:xfrm>
          <a:noFill/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78495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94" tIns="44404" rIns="90394" bIns="44404"/>
          <a:lstStyle/>
          <a:p>
            <a:endParaRPr lang="zh-TW" altLang="en-US" smtClean="0"/>
          </a:p>
        </p:txBody>
      </p:sp>
      <p:sp>
        <p:nvSpPr>
          <p:cNvPr id="153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2363" y="690563"/>
            <a:ext cx="4616450" cy="3462337"/>
          </a:xfrm>
          <a:noFill/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6642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94" tIns="44404" rIns="90394" bIns="44404"/>
          <a:lstStyle/>
          <a:p>
            <a:endParaRPr lang="zh-TW" altLang="en-US" smtClean="0"/>
          </a:p>
        </p:txBody>
      </p:sp>
      <p:sp>
        <p:nvSpPr>
          <p:cNvPr id="153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2363" y="690563"/>
            <a:ext cx="4616450" cy="3462337"/>
          </a:xfrm>
          <a:noFill/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90148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950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739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72250" y="304800"/>
            <a:ext cx="1962150" cy="30480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734050" cy="30480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282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0100" y="304800"/>
            <a:ext cx="752475" cy="3683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3848100" cy="2209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108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665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1974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291883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3848100" cy="2209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579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0711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920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9790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8141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0983614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8366520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5690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72250" y="304800"/>
            <a:ext cx="1962150" cy="30480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734050" cy="30480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81664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0100" y="304800"/>
            <a:ext cx="752475" cy="3683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3848100" cy="2209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11760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 descr="pp底圖_2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" name="Line 40"/>
          <p:cNvSpPr>
            <a:spLocks noChangeShapeType="1"/>
          </p:cNvSpPr>
          <p:nvPr/>
        </p:nvSpPr>
        <p:spPr bwMode="auto">
          <a:xfrm>
            <a:off x="304800" y="2819400"/>
            <a:ext cx="84042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TW" altLang="en-US" noProof="0" dirty="0" smtClean="0"/>
              <a:t>按一下以編輯母片標題樣式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pPr lvl="0"/>
            <a:r>
              <a:rPr lang="zh-TW" altLang="en-US" noProof="0" dirty="0" smtClean="0"/>
              <a:t>按一下以編輯母片副標題樣式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88125" y="6381750"/>
            <a:ext cx="2133600" cy="3127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5D543E-1FD6-40C9-B1C2-65F4F63B63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581165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01179-AE57-4086-A1D8-58CBC31A15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355983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5F136-534C-42FA-8704-5665620601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2305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3C1A7-A528-4823-A45E-756AEFC28B3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458825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39479-B1B9-4312-9C3C-AEF6477865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61450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6984294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3F934A-F78E-48EF-A2FE-7FB02880607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57296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E6922-D294-4E70-9B47-1249516A5E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574368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F6051-FBC0-473B-B4CF-FCE9BB201C6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3908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A378B1-C39D-4715-8F55-28A087C3AE0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540272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D3E59E-EBD8-4134-9D7E-04B1A1D18F1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906451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05588" y="188913"/>
            <a:ext cx="2092325" cy="611981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23850" y="188913"/>
            <a:ext cx="6129338" cy="611981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299D4-2F8C-457A-B7AD-9F46863C4C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4121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3848100" cy="2209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475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8834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2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19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02329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90057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0100" y="304800"/>
            <a:ext cx="7524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Title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8486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This is our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  <a:p>
            <a:pPr lvl="0"/>
            <a:r>
              <a:rPr lang="en-US" altLang="zh-TW" smtClean="0"/>
              <a:t>This is our next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</p:txBody>
      </p:sp>
      <p:sp>
        <p:nvSpPr>
          <p:cNvPr id="1028" name="Line 6"/>
          <p:cNvSpPr>
            <a:spLocks noChangeShapeType="1"/>
          </p:cNvSpPr>
          <p:nvPr/>
        </p:nvSpPr>
        <p:spPr bwMode="auto">
          <a:xfrm>
            <a:off x="609600" y="685800"/>
            <a:ext cx="8001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9" name="Text Box 7"/>
          <p:cNvSpPr txBox="1">
            <a:spLocks noChangeArrowheads="1"/>
          </p:cNvSpPr>
          <p:nvPr userDrawn="1"/>
        </p:nvSpPr>
        <p:spPr bwMode="auto">
          <a:xfrm>
            <a:off x="6537325" y="6437313"/>
            <a:ext cx="2225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zh-TW" altLang="en-US" smtClean="0">
              <a:ea typeface="新細明體" panose="02020500000000000000" pitchFamily="18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203200" indent="-203200" algn="l" rtl="0" eaLnBrk="0" fontAlgn="base" hangingPunct="0">
        <a:lnSpc>
          <a:spcPct val="75000"/>
        </a:lnSpc>
        <a:spcBef>
          <a:spcPct val="65000"/>
        </a:spcBef>
        <a:spcAft>
          <a:spcPct val="0"/>
        </a:spcAft>
        <a:buSzPct val="100000"/>
        <a:buChar char="°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905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•"/>
        <a:defRPr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-"/>
        <a:defRPr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1717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0100" y="304800"/>
            <a:ext cx="7524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Title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8486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This is our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  <a:p>
            <a:pPr lvl="0"/>
            <a:r>
              <a:rPr lang="en-US" altLang="zh-TW" smtClean="0"/>
              <a:t>This is our next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09600" y="685800"/>
            <a:ext cx="8001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6537325" y="6437313"/>
            <a:ext cx="2225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TW" altLang="en-US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7447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203200" indent="-203200" algn="l" rtl="0" eaLnBrk="0" fontAlgn="base" hangingPunct="0">
        <a:lnSpc>
          <a:spcPct val="75000"/>
        </a:lnSpc>
        <a:spcBef>
          <a:spcPct val="65000"/>
        </a:spcBef>
        <a:spcAft>
          <a:spcPct val="0"/>
        </a:spcAft>
        <a:buSzPct val="100000"/>
        <a:buChar char="°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905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•"/>
        <a:defRPr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-"/>
        <a:defRPr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171700" indent="-3429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1" descr="pp底圖_2"/>
          <p:cNvPicPr>
            <a:picLocks noChangeAspect="1" noChangeArrowheads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Line 2"/>
          <p:cNvSpPr>
            <a:spLocks noChangeShapeType="1"/>
          </p:cNvSpPr>
          <p:nvPr/>
        </p:nvSpPr>
        <p:spPr bwMode="auto">
          <a:xfrm>
            <a:off x="7956550" y="115888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75438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524625"/>
            <a:ext cx="213360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/>
            </a:lvl1pPr>
          </a:lstStyle>
          <a:p>
            <a:pPr>
              <a:defRPr/>
            </a:pPr>
            <a:fld id="{F0491D5E-65E3-44CF-BE75-B8677CFE85D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055" name="圖片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597650"/>
            <a:ext cx="2838450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177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iming>
    <p:tnLst>
      <p:par>
        <p:cTn id="1" dur="indefinite" restart="never" nodeType="tmRoot"/>
      </p:par>
    </p:tnLst>
  </p:timing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+mj-lt"/>
          <a:ea typeface="+mj-ea"/>
          <a:cs typeface="華康新特圓體" pitchFamily="49" charset="-12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5pPr>
      <a:lvl6pPr marL="4572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6pPr>
      <a:lvl7pPr marL="9144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7pPr>
      <a:lvl8pPr marL="13716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8pPr>
      <a:lvl9pPr marL="18288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1pPr>
      <a:lvl2pPr marL="692150" indent="-347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2600">
          <a:solidFill>
            <a:schemeClr val="tx1"/>
          </a:solidFill>
          <a:latin typeface="+mn-lt"/>
          <a:ea typeface="+mn-ea"/>
          <a:cs typeface="華康中圓體(P)" pitchFamily="34" charset="-120"/>
        </a:defRPr>
      </a:lvl2pPr>
      <a:lvl3pPr marL="987425" indent="-293688" algn="just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kumimoji="1" sz="2300">
          <a:solidFill>
            <a:schemeClr val="tx1"/>
          </a:solidFill>
          <a:latin typeface="+mn-lt"/>
          <a:ea typeface="+mn-ea"/>
          <a:cs typeface="華康中圓體(P)" pitchFamily="34" charset="-120"/>
        </a:defRPr>
      </a:lvl3pPr>
      <a:lvl4pPr marL="1281113" indent="-292100" algn="just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4pPr>
      <a:lvl5pPr marL="1598613" indent="-315913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5pPr>
      <a:lvl6pPr marL="20558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5130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4274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467544" y="1340768"/>
            <a:ext cx="8237226" cy="936104"/>
            <a:chOff x="511238" y="332656"/>
            <a:chExt cx="8237226" cy="936104"/>
          </a:xfrm>
          <a:noFill/>
        </p:grpSpPr>
        <p:sp>
          <p:nvSpPr>
            <p:cNvPr id="4" name="矩形 3"/>
            <p:cNvSpPr/>
            <p:nvPr/>
          </p:nvSpPr>
          <p:spPr bwMode="auto">
            <a:xfrm>
              <a:off x="511238" y="332656"/>
              <a:ext cx="8237226" cy="93610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accent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2908738" y="437763"/>
              <a:ext cx="2438488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48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Memory</a:t>
              </a:r>
              <a:endParaRPr lang="zh-TW" altLang="en-US" sz="4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矩形 9"/>
          <p:cNvSpPr/>
          <p:nvPr/>
        </p:nvSpPr>
        <p:spPr bwMode="auto">
          <a:xfrm>
            <a:off x="477579" y="3212976"/>
            <a:ext cx="8237226" cy="133770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80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04800"/>
            <a:ext cx="2494081" cy="372603"/>
          </a:xfrm>
        </p:spPr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A ROM Example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822325" y="798513"/>
            <a:ext cx="19502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From Table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7-3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)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7223871" cy="4438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390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panose="02020500000000000000" pitchFamily="18" charset="-120"/>
              </a:rPr>
              <a:t>Types of ROM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836712"/>
            <a:ext cx="7772400" cy="4861844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zh-TW" sz="2400" b="0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Mask programming ROM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zh-TW" b="0" dirty="0" smtClean="0">
                <a:ea typeface="新細明體" panose="02020500000000000000" pitchFamily="18" charset="-120"/>
              </a:rPr>
              <a:t>IC manufacturers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zh-TW" b="0" dirty="0" smtClean="0">
                <a:ea typeface="新細明體" panose="02020500000000000000" pitchFamily="18" charset="-120"/>
              </a:rPr>
              <a:t>is economical only if large quantities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b="0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PROM: Programmable ROM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zh-TW" b="0" dirty="0" smtClean="0">
                <a:ea typeface="新細明體" panose="02020500000000000000" pitchFamily="18" charset="-120"/>
              </a:rPr>
              <a:t>fuses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zh-TW" b="0" dirty="0" smtClean="0">
                <a:ea typeface="新細明體" panose="02020500000000000000" pitchFamily="18" charset="-120"/>
              </a:rPr>
              <a:t>universal programmer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b="0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EPROM: erasable PROM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zh-TW" b="0" dirty="0" smtClean="0">
                <a:ea typeface="新細明體" panose="02020500000000000000" pitchFamily="18" charset="-120"/>
              </a:rPr>
              <a:t>floating gate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zh-TW" b="0" dirty="0" smtClean="0">
                <a:ea typeface="新細明體" panose="02020500000000000000" pitchFamily="18" charset="-120"/>
              </a:rPr>
              <a:t>ultraviolet light erasable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b="0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EEPROM: electrically erasable PROM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zh-TW" b="0" dirty="0" smtClean="0">
                <a:ea typeface="新細明體" panose="02020500000000000000" pitchFamily="18" charset="-120"/>
              </a:rPr>
              <a:t>longer time is needed to write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zh-TW" b="0" dirty="0" smtClean="0">
                <a:ea typeface="新細明體" panose="02020500000000000000" pitchFamily="18" charset="-120"/>
              </a:rPr>
              <a:t>flash ROM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zh-TW" b="0" dirty="0" smtClean="0">
                <a:ea typeface="新細明體" panose="02020500000000000000" pitchFamily="18" charset="-120"/>
              </a:rPr>
              <a:t>limited times of write operations</a:t>
            </a:r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722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672" y="1988840"/>
            <a:ext cx="5401096" cy="765175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anose="02020500000000000000" pitchFamily="18" charset="-120"/>
                <a:cs typeface="華康新特圓體"/>
              </a:rPr>
              <a:t>Random-Access </a:t>
            </a:r>
            <a:r>
              <a:rPr lang="en-US" altLang="zh-TW" sz="3600" dirty="0">
                <a:ea typeface="新細明體" panose="02020500000000000000" pitchFamily="18" charset="-120"/>
                <a:cs typeface="華康新特圓體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193331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04800"/>
            <a:ext cx="7758534" cy="372603"/>
          </a:xfrm>
        </p:spPr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Block Diagram of a </a:t>
            </a:r>
            <a:r>
              <a:rPr lang="en-US" altLang="zh-TW" dirty="0">
                <a:ea typeface="新細明體" panose="02020500000000000000" pitchFamily="18" charset="-120"/>
              </a:rPr>
              <a:t>Random-Access Memory (RAM) 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604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7415" y="1098526"/>
            <a:ext cx="4430836" cy="3873881"/>
          </a:xfrm>
        </p:spPr>
        <p:txBody>
          <a:bodyPr/>
          <a:lstStyle/>
          <a:p>
            <a:pPr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ea typeface="新細明體" panose="02020500000000000000" pitchFamily="18" charset="-120"/>
              </a:rPr>
              <a:t>Data input and output lines carry </a:t>
            </a:r>
            <a:r>
              <a:rPr lang="en-US" altLang="zh-TW" b="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data</a:t>
            </a:r>
          </a:p>
          <a:p>
            <a:pPr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ea typeface="新細明體" panose="02020500000000000000" pitchFamily="18" charset="-120"/>
              </a:rPr>
              <a:t>Memory contains 2</a:t>
            </a:r>
            <a:r>
              <a:rPr lang="en-US" altLang="zh-TW" b="0" baseline="30000" dirty="0" smtClean="0">
                <a:ea typeface="新細明體" panose="02020500000000000000" pitchFamily="18" charset="-120"/>
              </a:rPr>
              <a:t>k </a:t>
            </a:r>
            <a:r>
              <a:rPr lang="en-US" altLang="zh-TW" b="0" dirty="0" smtClean="0">
                <a:ea typeface="新細明體" panose="02020500000000000000" pitchFamily="18" charset="-120"/>
              </a:rPr>
              <a:t>words</a:t>
            </a:r>
          </a:p>
          <a:p>
            <a:pPr lvl="1">
              <a:spcBef>
                <a:spcPts val="600"/>
              </a:spcBef>
              <a:buSzPct val="60000"/>
              <a:buFont typeface="Wingdings" panose="05000000000000000000" pitchFamily="2" charset="2"/>
              <a:buChar char="n"/>
            </a:pPr>
            <a:r>
              <a:rPr lang="en-US" altLang="zh-TW" sz="2000" b="0" dirty="0" smtClean="0">
                <a:solidFill>
                  <a:schemeClr val="accent1"/>
                </a:solidFill>
                <a:ea typeface="新細明體" panose="02020500000000000000" pitchFamily="18" charset="-120"/>
              </a:rPr>
              <a:t>k</a:t>
            </a:r>
            <a:r>
              <a:rPr lang="en-US" altLang="zh-TW" sz="2000" b="0" dirty="0" smtClean="0">
                <a:ea typeface="新細明體" panose="02020500000000000000" pitchFamily="18" charset="-120"/>
              </a:rPr>
              <a:t> address lines select one word out of 2</a:t>
            </a:r>
            <a:r>
              <a:rPr lang="en-US" altLang="zh-TW" sz="2000" b="0" baseline="30000" dirty="0" smtClean="0">
                <a:solidFill>
                  <a:schemeClr val="accent1"/>
                </a:solidFill>
                <a:ea typeface="新細明體" panose="02020500000000000000" pitchFamily="18" charset="-120"/>
              </a:rPr>
              <a:t>k</a:t>
            </a:r>
            <a:endParaRPr lang="en-US" altLang="zh-TW" b="0" dirty="0" smtClean="0">
              <a:solidFill>
                <a:schemeClr val="accent2"/>
              </a:solidFill>
              <a:ea typeface="新細明體" panose="02020500000000000000" pitchFamily="18" charset="-120"/>
            </a:endParaRPr>
          </a:p>
          <a:p>
            <a:pPr>
              <a:buSzPct val="60000"/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Read</a:t>
            </a:r>
            <a:r>
              <a:rPr lang="en-US" altLang="zh-TW" b="0" dirty="0" smtClean="0">
                <a:ea typeface="新細明體" panose="02020500000000000000" pitchFamily="18" charset="-120"/>
              </a:rPr>
              <a:t> </a:t>
            </a:r>
            <a:r>
              <a:rPr lang="en-US" altLang="zh-TW" b="0" i="1" dirty="0" smtClean="0">
                <a:ea typeface="新細明體" panose="02020500000000000000" pitchFamily="18" charset="-120"/>
              </a:rPr>
              <a:t>asserted</a:t>
            </a:r>
            <a:r>
              <a:rPr lang="en-US" altLang="zh-TW" b="0" dirty="0" smtClean="0">
                <a:solidFill>
                  <a:schemeClr val="tx2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b="0" dirty="0" smtClean="0">
                <a:ea typeface="新細明體" panose="02020500000000000000" pitchFamily="18" charset="-120"/>
              </a:rPr>
              <a:t>when data to be transferred to output</a:t>
            </a:r>
          </a:p>
          <a:p>
            <a:pPr>
              <a:buSzPct val="60000"/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Write</a:t>
            </a:r>
            <a:r>
              <a:rPr lang="en-US" altLang="zh-TW" b="0" dirty="0" smtClean="0">
                <a:ea typeface="新細明體" panose="02020500000000000000" pitchFamily="18" charset="-120"/>
              </a:rPr>
              <a:t> </a:t>
            </a:r>
            <a:r>
              <a:rPr lang="en-US" altLang="zh-TW" b="0" i="1" dirty="0" smtClean="0">
                <a:ea typeface="新細明體" panose="02020500000000000000" pitchFamily="18" charset="-120"/>
              </a:rPr>
              <a:t>asserted</a:t>
            </a:r>
            <a:r>
              <a:rPr lang="en-US" altLang="zh-TW" b="0" dirty="0" smtClean="0">
                <a:ea typeface="新細明體" panose="02020500000000000000" pitchFamily="18" charset="-120"/>
              </a:rPr>
              <a:t> when data input to be stored </a:t>
            </a:r>
          </a:p>
          <a:p>
            <a:pPr>
              <a:buSzPct val="60000"/>
              <a:buFont typeface="Wingdings" panose="05000000000000000000" pitchFamily="2" charset="2"/>
              <a:buChar char="n"/>
            </a:pPr>
            <a:endParaRPr lang="zh-TW" altLang="en-US" dirty="0" smtClean="0"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669526"/>
            <a:ext cx="4362425" cy="3559674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4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04800"/>
            <a:ext cx="4070858" cy="372603"/>
          </a:xfrm>
        </p:spPr>
        <p:txBody>
          <a:bodyPr/>
          <a:lstStyle/>
          <a:p>
            <a:r>
              <a:rPr lang="en-US" altLang="zh-TW" dirty="0" smtClean="0"/>
              <a:t>Write and Read Operations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467544" y="908721"/>
            <a:ext cx="7772400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Write operation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Apply the binary address to the address lines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Apply the data bits to the data input lines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Activate the </a:t>
            </a:r>
            <a:r>
              <a:rPr kumimoji="1" lang="en-US" altLang="zh-TW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write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 input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/>
            </a:pPr>
            <a:endParaRPr kumimoji="1" lang="en-US" altLang="zh-TW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Read operation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Apply the binary address to the address lines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Activate the </a:t>
            </a:r>
            <a:r>
              <a:rPr kumimoji="1" lang="en-US" altLang="zh-TW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read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 input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/>
            </a:pPr>
            <a:endParaRPr kumimoji="1" lang="en-US" altLang="zh-TW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endParaRPr kumimoji="1" lang="en-US" altLang="zh-TW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</a:endParaRPr>
          </a:p>
        </p:txBody>
      </p:sp>
      <p:pic>
        <p:nvPicPr>
          <p:cNvPr id="36" name="Picture 30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3894560"/>
            <a:ext cx="6552803" cy="199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04800"/>
            <a:ext cx="5334666" cy="372603"/>
          </a:xfrm>
        </p:spPr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Timing Waveform – Write Operation</a:t>
            </a:r>
          </a:p>
        </p:txBody>
      </p:sp>
      <p:sp>
        <p:nvSpPr>
          <p:cNvPr id="9222" name="Text Box 7"/>
          <p:cNvSpPr txBox="1">
            <a:spLocks noChangeArrowheads="1"/>
          </p:cNvSpPr>
          <p:nvPr/>
        </p:nvSpPr>
        <p:spPr bwMode="auto">
          <a:xfrm>
            <a:off x="1447800" y="3962400"/>
            <a:ext cx="6096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9223" name="Text Box 10"/>
          <p:cNvSpPr txBox="1">
            <a:spLocks noChangeArrowheads="1"/>
          </p:cNvSpPr>
          <p:nvPr/>
        </p:nvSpPr>
        <p:spPr bwMode="auto">
          <a:xfrm>
            <a:off x="1447800" y="3962400"/>
            <a:ext cx="4953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9224" name="Text Box 15"/>
          <p:cNvSpPr txBox="1">
            <a:spLocks noChangeArrowheads="1"/>
          </p:cNvSpPr>
          <p:nvPr/>
        </p:nvSpPr>
        <p:spPr bwMode="auto">
          <a:xfrm>
            <a:off x="1752600" y="3886200"/>
            <a:ext cx="464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1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5428" y="717664"/>
            <a:ext cx="826303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sz="2000" dirty="0" smtClean="0">
                <a:solidFill>
                  <a:schemeClr val="tx1"/>
                </a:solidFill>
              </a:rPr>
              <a:t>The </a:t>
            </a:r>
            <a:r>
              <a:rPr lang="en-US" altLang="zh-TW" sz="2000" dirty="0">
                <a:solidFill>
                  <a:schemeClr val="accent2"/>
                </a:solidFill>
              </a:rPr>
              <a:t>write cycle time </a:t>
            </a:r>
            <a:r>
              <a:rPr lang="en-US" altLang="zh-TW" sz="2000" dirty="0">
                <a:solidFill>
                  <a:schemeClr val="tx1"/>
                </a:solidFill>
              </a:rPr>
              <a:t>is the maximum time from the </a:t>
            </a:r>
            <a:r>
              <a:rPr lang="en-US" altLang="zh-TW" sz="2000" dirty="0" smtClean="0">
                <a:solidFill>
                  <a:schemeClr val="tx1"/>
                </a:solidFill>
              </a:rPr>
              <a:t>application of </a:t>
            </a:r>
            <a:r>
              <a:rPr lang="en-US" altLang="zh-TW" sz="2000" dirty="0">
                <a:solidFill>
                  <a:schemeClr val="tx1"/>
                </a:solidFill>
              </a:rPr>
              <a:t>the address to the completion of all internal memory operations </a:t>
            </a:r>
            <a:r>
              <a:rPr lang="en-US" altLang="zh-TW" sz="2000" dirty="0" smtClean="0">
                <a:solidFill>
                  <a:schemeClr val="tx1"/>
                </a:solidFill>
              </a:rPr>
              <a:t>required to </a:t>
            </a:r>
            <a:r>
              <a:rPr lang="en-US" altLang="zh-TW" sz="2000" dirty="0">
                <a:solidFill>
                  <a:schemeClr val="tx1"/>
                </a:solidFill>
              </a:rPr>
              <a:t>store a word</a:t>
            </a:r>
            <a:r>
              <a:rPr lang="en-US" altLang="zh-TW" sz="2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sz="2000" dirty="0">
                <a:solidFill>
                  <a:schemeClr val="tx1"/>
                </a:solidFill>
              </a:rPr>
              <a:t>Assume, as an example, that a CPU operates with a clock frequency of 50 MHz, giving a period of 20 ns. </a:t>
            </a:r>
            <a:r>
              <a:rPr lang="en-US" altLang="zh-TW" sz="2000" dirty="0" smtClean="0">
                <a:solidFill>
                  <a:schemeClr val="tx1"/>
                </a:solidFill>
              </a:rPr>
              <a:t>A </a:t>
            </a:r>
            <a:r>
              <a:rPr lang="en-US" altLang="zh-TW" sz="2000" dirty="0">
                <a:solidFill>
                  <a:schemeClr val="tx1"/>
                </a:solidFill>
              </a:rPr>
              <a:t>write </a:t>
            </a:r>
            <a:r>
              <a:rPr lang="en-US" altLang="zh-TW" sz="2000" dirty="0" smtClean="0">
                <a:solidFill>
                  <a:schemeClr val="tx1"/>
                </a:solidFill>
              </a:rPr>
              <a:t>cycle time is </a:t>
            </a:r>
            <a:r>
              <a:rPr lang="en-US" altLang="zh-TW" sz="2000" dirty="0">
                <a:solidFill>
                  <a:schemeClr val="accent2"/>
                </a:solidFill>
              </a:rPr>
              <a:t>75</a:t>
            </a:r>
            <a:r>
              <a:rPr lang="en-US" altLang="zh-TW" sz="2000" dirty="0">
                <a:solidFill>
                  <a:schemeClr val="tx1"/>
                </a:solidFill>
              </a:rPr>
              <a:t> ns.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187624" y="2420888"/>
            <a:ext cx="6220941" cy="1113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203200" indent="-203200" algn="l" rtl="0" eaLnBrk="0" fontAlgn="base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SzPct val="100000"/>
              <a:buChar char="°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90500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-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171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600"/>
              </a:spcBef>
              <a:buFontTx/>
              <a:buAutoNum type="arabicPeriod"/>
            </a:pPr>
            <a:r>
              <a:rPr lang="en-US" altLang="zh-TW" sz="1800" smtClean="0">
                <a:ea typeface="新細明體" panose="02020500000000000000" pitchFamily="18" charset="-120"/>
              </a:rPr>
              <a:t>Apply binary address of word to address lines</a:t>
            </a:r>
          </a:p>
          <a:p>
            <a:pPr marL="457200" indent="-457200">
              <a:spcBef>
                <a:spcPts val="600"/>
              </a:spcBef>
              <a:buFontTx/>
              <a:buAutoNum type="arabicPeriod"/>
            </a:pPr>
            <a:r>
              <a:rPr lang="en-US" altLang="zh-TW" sz="1800" smtClean="0">
                <a:ea typeface="新細明體" panose="02020500000000000000" pitchFamily="18" charset="-120"/>
              </a:rPr>
              <a:t>Apply data bits to data input lines</a:t>
            </a:r>
          </a:p>
          <a:p>
            <a:pPr marL="457200" indent="-457200">
              <a:spcBef>
                <a:spcPts val="600"/>
              </a:spcBef>
              <a:buFontTx/>
              <a:buAutoNum type="arabicPeriod"/>
            </a:pPr>
            <a:r>
              <a:rPr lang="en-US" altLang="zh-TW" sz="1800" smtClean="0">
                <a:ea typeface="新細明體" panose="02020500000000000000" pitchFamily="18" charset="-120"/>
              </a:rPr>
              <a:t>Activate write input</a:t>
            </a:r>
          </a:p>
          <a:p>
            <a:pPr marL="457200" indent="-457200">
              <a:spcBef>
                <a:spcPts val="600"/>
              </a:spcBef>
              <a:buFontTx/>
              <a:buAutoNum type="arabicPeriod"/>
            </a:pPr>
            <a:endParaRPr lang="zh-TW" altLang="en-US" sz="1800" dirty="0" smtClean="0">
              <a:ea typeface="新細明體" panose="02020500000000000000" pitchFamily="18" charset="-120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447800" y="3962400"/>
            <a:ext cx="6096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447800" y="3962400"/>
            <a:ext cx="4953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1752600" y="3886200"/>
            <a:ext cx="464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zh-TW" altLang="en-US">
              <a:ea typeface="新細明體" panose="02020500000000000000" pitchFamily="18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35" y="3284984"/>
            <a:ext cx="7054949" cy="3462495"/>
          </a:xfrm>
          <a:prstGeom prst="rect">
            <a:avLst/>
          </a:prstGeom>
        </p:spPr>
      </p:pic>
      <p:sp>
        <p:nvSpPr>
          <p:cNvPr id="17" name="橢圓 16"/>
          <p:cNvSpPr/>
          <p:nvPr/>
        </p:nvSpPr>
        <p:spPr bwMode="auto">
          <a:xfrm>
            <a:off x="6400800" y="5157192"/>
            <a:ext cx="331440" cy="576064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50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04800"/>
            <a:ext cx="5324214" cy="372603"/>
          </a:xfrm>
        </p:spPr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Timing Waveform – Read Operation</a:t>
            </a:r>
          </a:p>
        </p:txBody>
      </p:sp>
      <p:sp>
        <p:nvSpPr>
          <p:cNvPr id="11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5428" y="717664"/>
            <a:ext cx="82630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sz="2000" dirty="0">
                <a:solidFill>
                  <a:schemeClr val="tx1"/>
                </a:solidFill>
              </a:rPr>
              <a:t>The access time of a memory read operation is </a:t>
            </a:r>
            <a:r>
              <a:rPr lang="en-US" altLang="zh-TW" sz="2000" dirty="0" smtClean="0">
                <a:solidFill>
                  <a:schemeClr val="tx1"/>
                </a:solidFill>
              </a:rPr>
              <a:t>the maximum </a:t>
            </a:r>
            <a:r>
              <a:rPr lang="en-US" altLang="zh-TW" sz="2000" dirty="0">
                <a:solidFill>
                  <a:schemeClr val="tx1"/>
                </a:solidFill>
              </a:rPr>
              <a:t>time from the application of the address to the appearance of the data </a:t>
            </a:r>
            <a:r>
              <a:rPr lang="en-US" altLang="zh-TW" sz="2000" dirty="0" smtClean="0">
                <a:solidFill>
                  <a:schemeClr val="tx1"/>
                </a:solidFill>
              </a:rPr>
              <a:t>at the </a:t>
            </a:r>
            <a:r>
              <a:rPr lang="en-US" altLang="zh-TW" sz="2000" dirty="0">
                <a:solidFill>
                  <a:schemeClr val="tx1"/>
                </a:solidFill>
              </a:rPr>
              <a:t>Data Output</a:t>
            </a:r>
            <a:r>
              <a:rPr lang="en-US" altLang="zh-TW" sz="2000" dirty="0" smtClean="0">
                <a:solidFill>
                  <a:schemeClr val="tx1"/>
                </a:solidFill>
              </a:rPr>
              <a:t>.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sz="2000" dirty="0" smtClean="0">
                <a:solidFill>
                  <a:schemeClr val="tx1"/>
                </a:solidFill>
              </a:rPr>
              <a:t>An access time is </a:t>
            </a:r>
            <a:r>
              <a:rPr lang="en-US" altLang="zh-TW" sz="2000" dirty="0" smtClean="0">
                <a:solidFill>
                  <a:schemeClr val="accent2"/>
                </a:solidFill>
              </a:rPr>
              <a:t>65</a:t>
            </a:r>
            <a:r>
              <a:rPr lang="en-US" altLang="zh-TW" sz="2000" dirty="0" smtClean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ns.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155601" y="2204864"/>
            <a:ext cx="6220941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203200" indent="-203200" algn="l" rtl="0" eaLnBrk="0" fontAlgn="base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SzPct val="100000"/>
              <a:buChar char="°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90500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-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171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600"/>
              </a:spcBef>
              <a:buFontTx/>
              <a:buAutoNum type="arabicPeriod"/>
            </a:pPr>
            <a:r>
              <a:rPr lang="en-US" altLang="zh-TW" sz="1800" dirty="0" smtClean="0">
                <a:ea typeface="新細明體" panose="02020500000000000000" pitchFamily="18" charset="-120"/>
              </a:rPr>
              <a:t>Apply the binary address to the address lines</a:t>
            </a:r>
          </a:p>
          <a:p>
            <a:pPr marL="457200" indent="-457200">
              <a:spcBef>
                <a:spcPts val="600"/>
              </a:spcBef>
              <a:buFontTx/>
              <a:buAutoNum type="arabicPeriod"/>
            </a:pPr>
            <a:r>
              <a:rPr lang="en-US" altLang="zh-TW" sz="1800" dirty="0" smtClean="0">
                <a:ea typeface="新細明體" panose="02020500000000000000" pitchFamily="18" charset="-120"/>
              </a:rPr>
              <a:t>Activate read input</a:t>
            </a:r>
          </a:p>
          <a:p>
            <a:pPr marL="457200" indent="-457200">
              <a:spcBef>
                <a:spcPts val="600"/>
              </a:spcBef>
              <a:buFontTx/>
              <a:buAutoNum type="arabicPeriod"/>
            </a:pPr>
            <a:endParaRPr lang="zh-TW" altLang="en-US" sz="1800" dirty="0" smtClean="0">
              <a:ea typeface="新細明體" panose="02020500000000000000" pitchFamily="18" charset="-12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1415777" y="3818384"/>
            <a:ext cx="6096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415777" y="3818384"/>
            <a:ext cx="4953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1720577" y="3742184"/>
            <a:ext cx="464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zh-TW" altLang="en-US">
              <a:ea typeface="新細明體" panose="02020500000000000000" pitchFamily="18" charset="-12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2" y="3011140"/>
            <a:ext cx="72580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1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04800"/>
            <a:ext cx="6731000" cy="368300"/>
          </a:xfrm>
        </p:spPr>
        <p:txBody>
          <a:bodyPr/>
          <a:lstStyle/>
          <a:p>
            <a:r>
              <a:rPr lang="en-US" altLang="zh-TW" smtClean="0">
                <a:ea typeface="新細明體" panose="02020500000000000000" pitchFamily="18" charset="-120"/>
              </a:rPr>
              <a:t>Comments about Memory Access and Timing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272" y="1042307"/>
            <a:ext cx="8229600" cy="1020792"/>
          </a:xfrm>
        </p:spPr>
        <p:txBody>
          <a:bodyPr/>
          <a:lstStyle/>
          <a:p>
            <a:pPr marL="342900" indent="-342900"/>
            <a:r>
              <a:rPr lang="en-US" altLang="zh-TW" b="0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Most computers have a central processing unit (CPU)</a:t>
            </a:r>
          </a:p>
          <a:p>
            <a:pPr marL="742950" lvl="1" indent="-285750"/>
            <a:r>
              <a:rPr lang="en-US" altLang="zh-TW" b="0" dirty="0" smtClean="0">
                <a:ea typeface="新細明體" panose="02020500000000000000" pitchFamily="18" charset="-120"/>
              </a:rPr>
              <a:t>Processor generates control signals, address, and data</a:t>
            </a:r>
          </a:p>
          <a:p>
            <a:pPr marL="742950" lvl="1" indent="-285750"/>
            <a:r>
              <a:rPr lang="en-US" altLang="zh-TW" b="0" dirty="0" smtClean="0">
                <a:ea typeface="新細明體" panose="02020500000000000000" pitchFamily="18" charset="-120"/>
              </a:rPr>
              <a:t>Values stored and then read from RAM</a:t>
            </a:r>
          </a:p>
        </p:txBody>
      </p:sp>
      <p:pic>
        <p:nvPicPr>
          <p:cNvPr id="11268" name="Picture 4" descr="C:\My Documents\em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432307"/>
            <a:ext cx="4268779" cy="3058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230696" y="2636912"/>
            <a:ext cx="4127376" cy="176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>
            <a:lvl1pPr marL="342900" indent="-3429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75000"/>
              </a:lnSpc>
              <a:spcBef>
                <a:spcPct val="65000"/>
              </a:spcBef>
              <a:buSzPct val="100000"/>
              <a:buFontTx/>
              <a:buChar char="°"/>
            </a:pPr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The timing of the system is very important. </a:t>
            </a:r>
          </a:p>
          <a:p>
            <a:pPr lvl="1">
              <a:lnSpc>
                <a:spcPct val="85000"/>
              </a:lnSpc>
              <a:spcBef>
                <a:spcPct val="40000"/>
              </a:spcBef>
              <a:buSzPct val="100000"/>
              <a:buFontTx/>
              <a:buChar char="•"/>
            </a:pP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Processor provides data for the cycle time on writes</a:t>
            </a:r>
          </a:p>
          <a:p>
            <a:pPr lvl="1">
              <a:lnSpc>
                <a:spcPct val="85000"/>
              </a:lnSpc>
              <a:spcBef>
                <a:spcPct val="40000"/>
              </a:spcBef>
              <a:buSzPct val="100000"/>
              <a:buFontTx/>
              <a:buChar char="•"/>
            </a:pP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Processor waits for the access time for reads</a:t>
            </a:r>
          </a:p>
        </p:txBody>
      </p:sp>
      <p:sp>
        <p:nvSpPr>
          <p:cNvPr id="6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04800"/>
            <a:ext cx="5345113" cy="368300"/>
          </a:xfrm>
        </p:spPr>
        <p:txBody>
          <a:bodyPr/>
          <a:lstStyle/>
          <a:p>
            <a:r>
              <a:rPr lang="en-US" altLang="zh-TW" smtClean="0">
                <a:ea typeface="新細明體" panose="02020500000000000000" pitchFamily="18" charset="-120"/>
              </a:rPr>
              <a:t>Types of Random Access Memories</a:t>
            </a:r>
          </a:p>
        </p:txBody>
      </p:sp>
      <p:sp>
        <p:nvSpPr>
          <p:cNvPr id="612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980728"/>
            <a:ext cx="8458200" cy="4157663"/>
          </a:xfrm>
        </p:spPr>
        <p:txBody>
          <a:bodyPr/>
          <a:lstStyle/>
          <a:p>
            <a:r>
              <a:rPr lang="en-US" altLang="zh-TW" b="0" dirty="0" smtClean="0">
                <a:solidFill>
                  <a:schemeClr val="tx2"/>
                </a:solidFill>
                <a:ea typeface="新細明體" panose="02020500000000000000" pitchFamily="18" charset="-120"/>
              </a:rPr>
              <a:t>Static random access memory (SRAM)</a:t>
            </a:r>
          </a:p>
          <a:p>
            <a:pPr lvl="1"/>
            <a:r>
              <a:rPr lang="en-US" altLang="zh-TW" b="0" dirty="0" smtClean="0">
                <a:solidFill>
                  <a:srgbClr val="005400"/>
                </a:solidFill>
                <a:ea typeface="新細明體" panose="02020500000000000000" pitchFamily="18" charset="-120"/>
              </a:rPr>
              <a:t>Operates like a collection of latches</a:t>
            </a:r>
          </a:p>
          <a:p>
            <a:pPr lvl="1"/>
            <a:r>
              <a:rPr lang="en-US" altLang="zh-TW" b="0" dirty="0" smtClean="0">
                <a:solidFill>
                  <a:srgbClr val="005400"/>
                </a:solidFill>
                <a:ea typeface="新細明體" panose="02020500000000000000" pitchFamily="18" charset="-120"/>
              </a:rPr>
              <a:t>Once value is written, it is guaranteed to remain in the memory as long as power is applied</a:t>
            </a:r>
          </a:p>
          <a:p>
            <a:pPr lvl="1"/>
            <a:r>
              <a:rPr lang="en-US" altLang="zh-TW" b="0" dirty="0" smtClean="0">
                <a:solidFill>
                  <a:srgbClr val="005400"/>
                </a:solidFill>
                <a:ea typeface="新細明體" panose="02020500000000000000" pitchFamily="18" charset="-120"/>
              </a:rPr>
              <a:t>Generally expensive</a:t>
            </a:r>
          </a:p>
          <a:p>
            <a:pPr lvl="1"/>
            <a:r>
              <a:rPr lang="en-US" altLang="zh-TW" b="0" dirty="0" smtClean="0">
                <a:solidFill>
                  <a:srgbClr val="005400"/>
                </a:solidFill>
                <a:ea typeface="新細明體" panose="02020500000000000000" pitchFamily="18" charset="-120"/>
              </a:rPr>
              <a:t>Used </a:t>
            </a:r>
            <a:r>
              <a:rPr lang="en-US" altLang="zh-TW" b="0" dirty="0" smtClean="0">
                <a:solidFill>
                  <a:schemeClr val="accent1"/>
                </a:solidFill>
                <a:ea typeface="新細明體" panose="02020500000000000000" pitchFamily="18" charset="-120"/>
              </a:rPr>
              <a:t>inside</a:t>
            </a:r>
            <a:r>
              <a:rPr lang="en-US" altLang="zh-TW" b="0" dirty="0" smtClean="0">
                <a:solidFill>
                  <a:srgbClr val="005400"/>
                </a:solidFill>
                <a:ea typeface="新細明體" panose="02020500000000000000" pitchFamily="18" charset="-120"/>
              </a:rPr>
              <a:t> processors (like the Pentium)</a:t>
            </a:r>
          </a:p>
          <a:p>
            <a:r>
              <a:rPr lang="en-US" altLang="zh-TW" b="0" dirty="0" smtClean="0">
                <a:solidFill>
                  <a:schemeClr val="tx2"/>
                </a:solidFill>
                <a:ea typeface="新細明體" panose="02020500000000000000" pitchFamily="18" charset="-120"/>
              </a:rPr>
              <a:t>Dynamic random access memory (DRAM)</a:t>
            </a:r>
          </a:p>
          <a:p>
            <a:pPr lvl="1"/>
            <a:r>
              <a:rPr lang="en-US" altLang="zh-TW" b="0" dirty="0" smtClean="0">
                <a:solidFill>
                  <a:srgbClr val="005400"/>
                </a:solidFill>
                <a:ea typeface="新細明體" panose="02020500000000000000" pitchFamily="18" charset="-120"/>
              </a:rPr>
              <a:t>Generally, simpler internal design than SRAM</a:t>
            </a:r>
          </a:p>
          <a:p>
            <a:pPr lvl="1"/>
            <a:r>
              <a:rPr lang="en-US" altLang="zh-TW" b="0" dirty="0" smtClean="0">
                <a:solidFill>
                  <a:srgbClr val="005400"/>
                </a:solidFill>
                <a:ea typeface="新細明體" panose="02020500000000000000" pitchFamily="18" charset="-120"/>
              </a:rPr>
              <a:t>Requires data to be rewritten (refreshed), otherwise data is lost</a:t>
            </a:r>
          </a:p>
          <a:p>
            <a:pPr lvl="1"/>
            <a:r>
              <a:rPr lang="en-US" altLang="zh-TW" b="0" dirty="0" smtClean="0">
                <a:solidFill>
                  <a:srgbClr val="005400"/>
                </a:solidFill>
                <a:ea typeface="新細明體" panose="02020500000000000000" pitchFamily="18" charset="-120"/>
              </a:rPr>
              <a:t>Often hold larger amount of data than SRAM</a:t>
            </a:r>
          </a:p>
          <a:p>
            <a:pPr lvl="1"/>
            <a:r>
              <a:rPr lang="en-US" altLang="zh-TW" b="0" dirty="0" smtClean="0">
                <a:solidFill>
                  <a:srgbClr val="005400"/>
                </a:solidFill>
                <a:ea typeface="新細明體" panose="02020500000000000000" pitchFamily="18" charset="-120"/>
              </a:rPr>
              <a:t>Longer access times than SRAM</a:t>
            </a:r>
          </a:p>
          <a:p>
            <a:pPr lvl="1"/>
            <a:r>
              <a:rPr lang="en-US" altLang="zh-TW" b="0" dirty="0" smtClean="0">
                <a:solidFill>
                  <a:srgbClr val="005400"/>
                </a:solidFill>
                <a:ea typeface="新細明體" panose="02020500000000000000" pitchFamily="18" charset="-120"/>
              </a:rPr>
              <a:t>Used as </a:t>
            </a:r>
            <a:r>
              <a:rPr lang="en-US" altLang="zh-TW" b="0" dirty="0" smtClean="0">
                <a:solidFill>
                  <a:schemeClr val="accent1"/>
                </a:solidFill>
                <a:ea typeface="新細明體" panose="02020500000000000000" pitchFamily="18" charset="-120"/>
              </a:rPr>
              <a:t>main memory</a:t>
            </a:r>
            <a:r>
              <a:rPr lang="en-US" altLang="zh-TW" b="0" dirty="0" smtClean="0">
                <a:solidFill>
                  <a:srgbClr val="005400"/>
                </a:solidFill>
                <a:ea typeface="新細明體" panose="02020500000000000000" pitchFamily="18" charset="-120"/>
              </a:rPr>
              <a:t> in computer systems</a:t>
            </a:r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2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2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2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2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2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2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2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2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23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04800"/>
            <a:ext cx="2402902" cy="372603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Static RAM Cell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536" y="806946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ct val="60000"/>
              <a:buFont typeface="Wingdings" panose="05000000000000000000" pitchFamily="2" charset="2"/>
              <a:buChar char="n"/>
            </a:pPr>
            <a:r>
              <a:rPr lang="en-US" altLang="zh-TW" sz="2400" dirty="0">
                <a:solidFill>
                  <a:schemeClr val="tx1"/>
                </a:solidFill>
              </a:rPr>
              <a:t>We </a:t>
            </a:r>
            <a:r>
              <a:rPr lang="en-US" altLang="zh-TW" sz="2400" dirty="0" smtClean="0">
                <a:solidFill>
                  <a:schemeClr val="tx1"/>
                </a:solidFill>
              </a:rPr>
              <a:t>first show a static RAM cell </a:t>
            </a:r>
            <a:r>
              <a:rPr lang="en-US" altLang="zh-TW" sz="2400" dirty="0">
                <a:solidFill>
                  <a:schemeClr val="tx1"/>
                </a:solidFill>
              </a:rPr>
              <a:t>for storing a single bit and then use the cell in a hierarchy to describe </a:t>
            </a:r>
            <a:r>
              <a:rPr lang="en-US" altLang="zh-TW" sz="2400" dirty="0" smtClean="0">
                <a:solidFill>
                  <a:schemeClr val="tx1"/>
                </a:solidFill>
              </a:rPr>
              <a:t>the RAM </a:t>
            </a:r>
            <a:r>
              <a:rPr lang="en-US" altLang="zh-TW" sz="2400" dirty="0">
                <a:solidFill>
                  <a:schemeClr val="tx1"/>
                </a:solidFill>
              </a:rPr>
              <a:t>chip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3356992"/>
            <a:ext cx="4546791" cy="2376264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95536" y="1749205"/>
            <a:ext cx="8653462" cy="1369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8925" indent="-2889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Font typeface="Wingdings" panose="05000000000000000000" pitchFamily="2" charset="2"/>
              <a:buChar char="§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2349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Char char="•"/>
              <a:defRPr sz="28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3pPr>
            <a:lvl4pPr marL="1544638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Char char="•"/>
              <a:defRPr sz="2000" b="1">
                <a:solidFill>
                  <a:schemeClr val="tx1"/>
                </a:solidFill>
                <a:latin typeface="+mn-lt"/>
              </a:defRPr>
            </a:lvl4pPr>
            <a:lvl5pPr marL="20066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</a:defRPr>
            </a:lvl5pPr>
            <a:lvl6pPr marL="2463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</a:defRPr>
            </a:lvl6pPr>
            <a:lvl7pPr marL="29210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</a:defRPr>
            </a:lvl7pPr>
            <a:lvl8pPr marL="33782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</a:defRPr>
            </a:lvl8pPr>
            <a:lvl9pPr marL="38354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marL="742950" lvl="1" indent="-285750">
              <a:lnSpc>
                <a:spcPct val="90000"/>
              </a:lnSpc>
            </a:pPr>
            <a:r>
              <a:rPr lang="en-US" altLang="zh-TW" sz="2000" b="0" kern="0" dirty="0" smtClean="0">
                <a:ea typeface="新細明體" panose="02020500000000000000" pitchFamily="18" charset="-120"/>
              </a:rPr>
              <a:t>SR Latch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zh-TW" sz="2000" b="0" kern="0" dirty="0" smtClean="0">
                <a:ea typeface="新細明體" panose="02020500000000000000" pitchFamily="18" charset="-120"/>
              </a:rPr>
              <a:t>Select input for control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zh-TW" sz="2000" b="0" kern="0" dirty="0" smtClean="0">
                <a:ea typeface="新細明體" panose="02020500000000000000" pitchFamily="18" charset="-120"/>
              </a:rPr>
              <a:t>Dual Rail Data Inputs B and </a:t>
            </a:r>
            <a:r>
              <a:rPr lang="en-US" altLang="zh-TW" sz="2000" b="0" kern="0" dirty="0" smtClean="0">
                <a:ea typeface="新細明體" panose="02020500000000000000" pitchFamily="18" charset="-120"/>
                <a:cs typeface="Times New Roman" panose="02020603050405020304" pitchFamily="18" charset="0"/>
              </a:rPr>
              <a:t>B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zh-TW" sz="2000" b="0" kern="0" dirty="0" smtClean="0">
                <a:ea typeface="新細明體" panose="02020500000000000000" pitchFamily="18" charset="-120"/>
                <a:cs typeface="Times New Roman" panose="02020603050405020304" pitchFamily="18" charset="0"/>
              </a:rPr>
              <a:t>Dual Rail Data Outputs C and C</a:t>
            </a:r>
          </a:p>
          <a:p>
            <a:pPr marL="742950" lvl="1" indent="-285750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zh-TW" sz="2000" b="0" kern="0" dirty="0" smtClean="0"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>
            <a:off x="4416425" y="2430413"/>
            <a:ext cx="1651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>
            <a:off x="4645025" y="2771403"/>
            <a:ext cx="1651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248085"/>
            <a:ext cx="1920398" cy="372603"/>
          </a:xfrm>
          <a:noFill/>
          <a:ln/>
        </p:spPr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Introduction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6" name="Rectangle 1027"/>
          <p:cNvSpPr txBox="1">
            <a:spLocks noChangeArrowheads="1"/>
          </p:cNvSpPr>
          <p:nvPr/>
        </p:nvSpPr>
        <p:spPr bwMode="auto">
          <a:xfrm>
            <a:off x="539552" y="908720"/>
            <a:ext cx="7344816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eaLnBrk="1" hangingPunct="1">
              <a:lnSpc>
                <a:spcPct val="90000"/>
              </a:lnSpc>
              <a:buClr>
                <a:srgbClr val="3333CC"/>
              </a:buClr>
              <a:defRPr/>
            </a:pPr>
            <a:r>
              <a:rPr lang="en-US" altLang="zh-TW" sz="2400" kern="0" dirty="0">
                <a:solidFill>
                  <a:srgbClr val="000000"/>
                </a:solidFill>
                <a:ea typeface="標楷體"/>
              </a:rPr>
              <a:t>Memory</a:t>
            </a:r>
          </a:p>
          <a:p>
            <a:pPr lvl="1" eaLnBrk="1" hangingPunct="1">
              <a:lnSpc>
                <a:spcPct val="90000"/>
              </a:lnSpc>
              <a:buClr>
                <a:srgbClr val="FF0000"/>
              </a:buClr>
              <a:defRPr/>
            </a:pPr>
            <a:r>
              <a:rPr lang="en-US" altLang="zh-TW" sz="2000" kern="0" dirty="0">
                <a:solidFill>
                  <a:srgbClr val="000000"/>
                </a:solidFill>
                <a:ea typeface="標楷體"/>
              </a:rPr>
              <a:t>information storage</a:t>
            </a:r>
          </a:p>
          <a:p>
            <a:pPr lvl="1" eaLnBrk="1" hangingPunct="1">
              <a:lnSpc>
                <a:spcPct val="90000"/>
              </a:lnSpc>
              <a:buClr>
                <a:srgbClr val="FF0000"/>
              </a:buClr>
              <a:defRPr/>
            </a:pPr>
            <a:r>
              <a:rPr lang="en-US" altLang="zh-TW" sz="2000" kern="0" dirty="0">
                <a:solidFill>
                  <a:srgbClr val="0070C0"/>
                </a:solidFill>
                <a:ea typeface="標楷體"/>
              </a:rPr>
              <a:t>a collection of cells store binary </a:t>
            </a:r>
            <a:r>
              <a:rPr lang="en-US" altLang="zh-TW" sz="2000" kern="0" dirty="0" smtClean="0">
                <a:solidFill>
                  <a:srgbClr val="0070C0"/>
                </a:solidFill>
                <a:ea typeface="標楷體"/>
              </a:rPr>
              <a:t>information</a:t>
            </a:r>
            <a:endParaRPr kumimoji="1" lang="en-US" altLang="zh-TW" sz="20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標楷體"/>
            </a:endParaRPr>
          </a:p>
          <a:p>
            <a:pPr lvl="0" eaLnBrk="1" hangingPunct="1">
              <a:lnSpc>
                <a:spcPct val="90000"/>
              </a:lnSpc>
              <a:spcBef>
                <a:spcPts val="1800"/>
              </a:spcBef>
              <a:buClr>
                <a:srgbClr val="3333CC"/>
              </a:buClr>
              <a:defRPr/>
            </a:pPr>
            <a:r>
              <a:rPr lang="en-US" altLang="zh-TW" sz="2400" kern="0" dirty="0">
                <a:solidFill>
                  <a:srgbClr val="000000"/>
                </a:solidFill>
                <a:ea typeface="標楷體"/>
              </a:rPr>
              <a:t>ROM – Read-Only Memory</a:t>
            </a: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defRPr/>
            </a:pPr>
            <a:r>
              <a:rPr lang="en-US" altLang="zh-TW" sz="2000" kern="0" dirty="0">
                <a:solidFill>
                  <a:srgbClr val="000000"/>
                </a:solidFill>
                <a:ea typeface="標楷體"/>
              </a:rPr>
              <a:t>read operation </a:t>
            </a:r>
            <a:r>
              <a:rPr lang="en-US" altLang="zh-TW" sz="2000" kern="0" dirty="0" smtClean="0">
                <a:solidFill>
                  <a:srgbClr val="000000"/>
                </a:solidFill>
                <a:ea typeface="標楷體"/>
              </a:rPr>
              <a:t>only</a:t>
            </a: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defRPr/>
            </a:pPr>
            <a:r>
              <a:rPr lang="en-US" altLang="zh-TW" sz="2000" dirty="0">
                <a:solidFill>
                  <a:srgbClr val="0070C0"/>
                </a:solidFill>
              </a:rPr>
              <a:t>a programmable logic </a:t>
            </a:r>
            <a:r>
              <a:rPr lang="en-US" altLang="zh-TW" sz="2000" dirty="0" smtClean="0">
                <a:solidFill>
                  <a:srgbClr val="0070C0"/>
                </a:solidFill>
              </a:rPr>
              <a:t>device</a:t>
            </a:r>
            <a:endParaRPr lang="en-US" altLang="zh-TW" sz="2400" kern="0" dirty="0" smtClean="0">
              <a:solidFill>
                <a:srgbClr val="0070C0"/>
              </a:solidFill>
              <a:ea typeface="標楷體"/>
            </a:endParaRPr>
          </a:p>
          <a:p>
            <a:pPr lvl="0" eaLnBrk="1" hangingPunct="1">
              <a:lnSpc>
                <a:spcPct val="90000"/>
              </a:lnSpc>
              <a:spcBef>
                <a:spcPts val="1800"/>
              </a:spcBef>
              <a:buClr>
                <a:srgbClr val="3333CC"/>
              </a:buClr>
              <a:defRPr/>
            </a:pPr>
            <a:r>
              <a:rPr lang="en-US" altLang="zh-TW" sz="2400" kern="0" dirty="0" smtClean="0">
                <a:solidFill>
                  <a:srgbClr val="000000"/>
                </a:solidFill>
                <a:ea typeface="標楷體"/>
              </a:rPr>
              <a:t>RAM </a:t>
            </a:r>
            <a:r>
              <a:rPr lang="en-US" altLang="zh-TW" sz="2400" kern="0" dirty="0">
                <a:solidFill>
                  <a:srgbClr val="000000"/>
                </a:solidFill>
                <a:ea typeface="標楷體"/>
              </a:rPr>
              <a:t>– Random-Access Memory</a:t>
            </a: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defRPr/>
            </a:pPr>
            <a:r>
              <a:rPr lang="en-US" altLang="zh-TW" sz="2000" kern="0" dirty="0">
                <a:solidFill>
                  <a:srgbClr val="000000"/>
                </a:solidFill>
                <a:ea typeface="標楷體"/>
              </a:rPr>
              <a:t>read operation</a:t>
            </a: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defRPr/>
            </a:pPr>
            <a:r>
              <a:rPr lang="en-US" altLang="zh-TW" sz="2000" kern="0" dirty="0">
                <a:solidFill>
                  <a:srgbClr val="000000"/>
                </a:solidFill>
                <a:ea typeface="標楷體"/>
              </a:rPr>
              <a:t>write </a:t>
            </a:r>
            <a:r>
              <a:rPr lang="en-US" altLang="zh-TW" sz="2000" kern="0" dirty="0" smtClean="0">
                <a:solidFill>
                  <a:srgbClr val="000000"/>
                </a:solidFill>
                <a:ea typeface="標楷體"/>
              </a:rPr>
              <a:t>operation</a:t>
            </a:r>
            <a:endParaRPr kumimoji="1" lang="en-US" altLang="zh-TW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None/>
              <a:tabLst/>
              <a:defRPr/>
            </a:pPr>
            <a:endParaRPr kumimoji="1" lang="zh-TW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0684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756" y="764704"/>
            <a:ext cx="4786740" cy="6007176"/>
          </a:xfrm>
          <a:prstGeom prst="rect">
            <a:avLst/>
          </a:prstGeom>
        </p:spPr>
      </p:pic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04800"/>
            <a:ext cx="3052118" cy="372603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Static RAM Bit Slice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1520" y="764704"/>
            <a:ext cx="39577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ct val="60000"/>
              <a:buFont typeface="Wingdings" panose="05000000000000000000" pitchFamily="2" charset="2"/>
              <a:buChar char="n"/>
            </a:pPr>
            <a:r>
              <a:rPr lang="en-US" altLang="zh-TW" sz="2000" dirty="0">
                <a:solidFill>
                  <a:schemeClr val="tx1"/>
                </a:solidFill>
              </a:rPr>
              <a:t>Represents all circuitry that is required for 2</a:t>
            </a:r>
            <a:r>
              <a:rPr lang="en-US" altLang="zh-TW" sz="2000" baseline="30000" dirty="0">
                <a:solidFill>
                  <a:schemeClr val="tx1"/>
                </a:solidFill>
              </a:rPr>
              <a:t>n</a:t>
            </a:r>
            <a:r>
              <a:rPr lang="en-US" altLang="zh-TW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accent2"/>
                </a:solidFill>
              </a:rPr>
              <a:t>1-bit</a:t>
            </a:r>
            <a:r>
              <a:rPr lang="en-US" altLang="zh-TW" sz="2000" dirty="0">
                <a:solidFill>
                  <a:schemeClr val="tx1"/>
                </a:solidFill>
              </a:rPr>
              <a:t> words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683678"/>
            <a:ext cx="1862961" cy="4690085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 bwMode="auto">
          <a:xfrm>
            <a:off x="4499992" y="764704"/>
            <a:ext cx="360040" cy="504056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圓角矩形 14"/>
          <p:cNvSpPr/>
          <p:nvPr/>
        </p:nvSpPr>
        <p:spPr bwMode="auto">
          <a:xfrm>
            <a:off x="4499992" y="2852936"/>
            <a:ext cx="360040" cy="504056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圓角矩形 15"/>
          <p:cNvSpPr/>
          <p:nvPr/>
        </p:nvSpPr>
        <p:spPr bwMode="auto">
          <a:xfrm>
            <a:off x="1218480" y="1844824"/>
            <a:ext cx="473199" cy="504056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圓角矩形 16"/>
          <p:cNvSpPr/>
          <p:nvPr/>
        </p:nvSpPr>
        <p:spPr bwMode="auto">
          <a:xfrm>
            <a:off x="1218481" y="3745447"/>
            <a:ext cx="473199" cy="504056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圓角矩形 17"/>
          <p:cNvSpPr/>
          <p:nvPr/>
        </p:nvSpPr>
        <p:spPr bwMode="auto">
          <a:xfrm>
            <a:off x="1939084" y="5229200"/>
            <a:ext cx="472676" cy="144016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圓角矩形 18"/>
          <p:cNvSpPr/>
          <p:nvPr/>
        </p:nvSpPr>
        <p:spPr bwMode="auto">
          <a:xfrm>
            <a:off x="2270944" y="5437212"/>
            <a:ext cx="572864" cy="147092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圓角矩形 19"/>
          <p:cNvSpPr/>
          <p:nvPr/>
        </p:nvSpPr>
        <p:spPr bwMode="auto">
          <a:xfrm>
            <a:off x="4207336" y="5085184"/>
            <a:ext cx="472676" cy="144016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8501337" y="6136729"/>
            <a:ext cx="472676" cy="144016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2064458" y="4743642"/>
            <a:ext cx="707342" cy="274470"/>
          </a:xfrm>
          <a:prstGeom prst="roundRect">
            <a:avLst/>
          </a:prstGeom>
          <a:solidFill>
            <a:srgbClr val="92D05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圓角矩形 25"/>
          <p:cNvSpPr/>
          <p:nvPr/>
        </p:nvSpPr>
        <p:spPr bwMode="auto">
          <a:xfrm>
            <a:off x="4788025" y="6208737"/>
            <a:ext cx="360040" cy="388615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圓角矩形 26"/>
          <p:cNvSpPr/>
          <p:nvPr/>
        </p:nvSpPr>
        <p:spPr bwMode="auto">
          <a:xfrm>
            <a:off x="6105060" y="6240785"/>
            <a:ext cx="339148" cy="356567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54217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04800"/>
            <a:ext cx="3052118" cy="372603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Static RAM Bit Slice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528" y="836712"/>
            <a:ext cx="820891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altLang="zh-TW" sz="2000" dirty="0">
                <a:solidFill>
                  <a:schemeClr val="tx1"/>
                </a:solidFill>
              </a:rPr>
              <a:t>The </a:t>
            </a:r>
            <a:r>
              <a:rPr lang="en-US" altLang="zh-TW" sz="2000" dirty="0">
                <a:solidFill>
                  <a:schemeClr val="accent2"/>
                </a:solidFill>
              </a:rPr>
              <a:t>loading</a:t>
            </a:r>
            <a:r>
              <a:rPr lang="en-US" altLang="zh-TW" sz="2000" dirty="0">
                <a:solidFill>
                  <a:schemeClr val="tx1"/>
                </a:solidFill>
              </a:rPr>
              <a:t> of a cell latch is now controlled by a Word </a:t>
            </a:r>
            <a:r>
              <a:rPr lang="en-US" altLang="zh-TW" sz="2000" dirty="0" smtClean="0">
                <a:solidFill>
                  <a:schemeClr val="tx1"/>
                </a:solidFill>
              </a:rPr>
              <a:t>Select input</a:t>
            </a:r>
            <a:r>
              <a:rPr lang="en-US" altLang="zh-TW" sz="2000" dirty="0">
                <a:solidFill>
                  <a:schemeClr val="tx1"/>
                </a:solidFill>
              </a:rPr>
              <a:t>. 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6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dirty="0" smtClean="0">
                <a:solidFill>
                  <a:schemeClr val="tx1"/>
                </a:solidFill>
              </a:rPr>
              <a:t>If </a:t>
            </a:r>
            <a:r>
              <a:rPr lang="en-US" altLang="zh-TW" dirty="0">
                <a:solidFill>
                  <a:schemeClr val="tx1"/>
                </a:solidFill>
              </a:rPr>
              <a:t>this is 0, then both S and R are 0, and the cell latch contents remain unchanged</a:t>
            </a:r>
            <a:r>
              <a:rPr lang="en-US" altLang="zh-TW" dirty="0" smtClean="0">
                <a:solidFill>
                  <a:schemeClr val="tx1"/>
                </a:solidFill>
              </a:rPr>
              <a:t>.</a:t>
            </a:r>
          </a:p>
          <a:p>
            <a:pPr marL="800100" lvl="1" indent="-342900">
              <a:spcBef>
                <a:spcPts val="6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dirty="0">
                <a:solidFill>
                  <a:schemeClr val="tx1"/>
                </a:solidFill>
              </a:rPr>
              <a:t>If </a:t>
            </a:r>
            <a:r>
              <a:rPr lang="en-US" altLang="zh-TW" dirty="0" smtClean="0">
                <a:solidFill>
                  <a:schemeClr val="tx1"/>
                </a:solidFill>
              </a:rPr>
              <a:t>this is </a:t>
            </a:r>
            <a:r>
              <a:rPr lang="en-US" altLang="zh-TW" dirty="0">
                <a:solidFill>
                  <a:schemeClr val="tx1"/>
                </a:solidFill>
              </a:rPr>
              <a:t>1, then the value to be loaded into the latch is controlled </a:t>
            </a:r>
            <a:r>
              <a:rPr lang="en-US" altLang="zh-TW" dirty="0" smtClean="0">
                <a:solidFill>
                  <a:schemeClr val="tx1"/>
                </a:solidFill>
              </a:rPr>
              <a:t>by two </a:t>
            </a:r>
            <a:r>
              <a:rPr lang="en-US" altLang="zh-TW" dirty="0">
                <a:solidFill>
                  <a:schemeClr val="tx1"/>
                </a:solidFill>
              </a:rPr>
              <a:t>signals B and B from the Write </a:t>
            </a:r>
            <a:r>
              <a:rPr lang="en-US" altLang="zh-TW" dirty="0" smtClean="0">
                <a:solidFill>
                  <a:schemeClr val="tx1"/>
                </a:solidFill>
              </a:rPr>
              <a:t>Logic</a:t>
            </a:r>
          </a:p>
          <a:p>
            <a:pPr marL="800100" lvl="1" indent="-342900">
              <a:spcBef>
                <a:spcPts val="6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dirty="0">
                <a:solidFill>
                  <a:schemeClr val="tx1"/>
                </a:solidFill>
              </a:rPr>
              <a:t>Read/Write must be 0 and Bit Select must be </a:t>
            </a:r>
            <a:r>
              <a:rPr lang="en-US" altLang="zh-TW" dirty="0" smtClean="0">
                <a:solidFill>
                  <a:schemeClr val="tx1"/>
                </a:solidFill>
              </a:rPr>
              <a:t>1</a:t>
            </a:r>
          </a:p>
          <a:p>
            <a:pPr marL="800100" lvl="1" indent="-342900">
              <a:spcBef>
                <a:spcPts val="6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dirty="0">
                <a:solidFill>
                  <a:schemeClr val="tx1"/>
                </a:solidFill>
              </a:rPr>
              <a:t>If Data In is 1, the latch is set to </a:t>
            </a:r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6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dirty="0" smtClean="0">
                <a:solidFill>
                  <a:schemeClr val="tx1"/>
                </a:solidFill>
              </a:rPr>
              <a:t>If Data </a:t>
            </a:r>
            <a:r>
              <a:rPr lang="en-US" altLang="zh-TW" dirty="0">
                <a:solidFill>
                  <a:schemeClr val="tx1"/>
                </a:solidFill>
              </a:rPr>
              <a:t>In is 0, the latch is reset to 0, completing the write operation</a:t>
            </a:r>
          </a:p>
          <a:p>
            <a:pPr marL="342900" indent="-342900">
              <a:spcBef>
                <a:spcPts val="18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altLang="zh-TW" sz="2000" dirty="0">
                <a:solidFill>
                  <a:schemeClr val="tx1"/>
                </a:solidFill>
              </a:rPr>
              <a:t>The Word Select also controls the </a:t>
            </a:r>
            <a:r>
              <a:rPr lang="en-US" altLang="zh-TW" sz="2000" dirty="0">
                <a:solidFill>
                  <a:schemeClr val="accent2"/>
                </a:solidFill>
              </a:rPr>
              <a:t>reading</a:t>
            </a:r>
            <a:r>
              <a:rPr lang="en-US" altLang="zh-TW" sz="2000" dirty="0">
                <a:solidFill>
                  <a:schemeClr val="tx1"/>
                </a:solidFill>
              </a:rPr>
              <a:t> of the RAM cells, using </a:t>
            </a:r>
            <a:r>
              <a:rPr lang="en-US" altLang="zh-TW" sz="2000" dirty="0" smtClean="0">
                <a:solidFill>
                  <a:schemeClr val="tx1"/>
                </a:solidFill>
              </a:rPr>
              <a:t>shared Read </a:t>
            </a:r>
            <a:r>
              <a:rPr lang="en-US" altLang="zh-TW" sz="2000" dirty="0">
                <a:solidFill>
                  <a:schemeClr val="tx1"/>
                </a:solidFill>
              </a:rPr>
              <a:t>Logic</a:t>
            </a:r>
            <a:r>
              <a:rPr lang="en-US" altLang="zh-TW" sz="2000" dirty="0" smtClean="0">
                <a:solidFill>
                  <a:schemeClr val="tx1"/>
                </a:solidFill>
              </a:rPr>
              <a:t>.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6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dirty="0">
                <a:solidFill>
                  <a:schemeClr val="tx1"/>
                </a:solidFill>
              </a:rPr>
              <a:t>If this is 0, the stored value in the SR latch is prevented </a:t>
            </a:r>
            <a:r>
              <a:rPr lang="en-US" altLang="zh-TW" dirty="0" smtClean="0">
                <a:solidFill>
                  <a:schemeClr val="tx1"/>
                </a:solidFill>
              </a:rPr>
              <a:t>by the </a:t>
            </a:r>
            <a:r>
              <a:rPr lang="en-US" altLang="zh-TW" dirty="0">
                <a:solidFill>
                  <a:schemeClr val="tx1"/>
                </a:solidFill>
              </a:rPr>
              <a:t>AND gates from reaching the pair of OR gates in the Read Logic.</a:t>
            </a:r>
          </a:p>
          <a:p>
            <a:pPr marL="800100" lvl="1" indent="-342900">
              <a:spcBef>
                <a:spcPts val="6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dirty="0">
                <a:solidFill>
                  <a:schemeClr val="tx1"/>
                </a:solidFill>
              </a:rPr>
              <a:t>If this is 1, the stored value passes through to the OR gates and is captured in </a:t>
            </a:r>
            <a:r>
              <a:rPr lang="en-US" altLang="zh-TW" dirty="0" smtClean="0">
                <a:solidFill>
                  <a:schemeClr val="tx1"/>
                </a:solidFill>
              </a:rPr>
              <a:t>the Read </a:t>
            </a:r>
            <a:r>
              <a:rPr lang="en-US" altLang="zh-TW" dirty="0">
                <a:solidFill>
                  <a:schemeClr val="tx1"/>
                </a:solidFill>
              </a:rPr>
              <a:t>Logic SR latch</a:t>
            </a:r>
            <a:r>
              <a:rPr lang="en-US" altLang="zh-TW" dirty="0" smtClean="0">
                <a:solidFill>
                  <a:schemeClr val="tx1"/>
                </a:solidFill>
              </a:rPr>
              <a:t>.</a:t>
            </a:r>
          </a:p>
          <a:p>
            <a:pPr marL="800100" lvl="1" indent="-342900">
              <a:spcBef>
                <a:spcPts val="6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dirty="0">
                <a:solidFill>
                  <a:schemeClr val="tx1"/>
                </a:solidFill>
              </a:rPr>
              <a:t>If Bit Select is also 1, the captured value appears on the </a:t>
            </a:r>
            <a:r>
              <a:rPr lang="en-US" altLang="zh-TW" dirty="0" smtClean="0">
                <a:solidFill>
                  <a:schemeClr val="tx1"/>
                </a:solidFill>
              </a:rPr>
              <a:t>Data Out </a:t>
            </a:r>
            <a:r>
              <a:rPr lang="en-US" altLang="zh-TW" dirty="0">
                <a:solidFill>
                  <a:schemeClr val="tx1"/>
                </a:solidFill>
              </a:rPr>
              <a:t>line of the RAM bit </a:t>
            </a:r>
            <a:r>
              <a:rPr lang="en-US" altLang="zh-TW" dirty="0" smtClean="0">
                <a:solidFill>
                  <a:schemeClr val="tx1"/>
                </a:solidFill>
              </a:rPr>
              <a:t>slice.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>
              <a:spcBef>
                <a:spcPts val="6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2627784" y="2185814"/>
            <a:ext cx="1651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826171" y="2521471"/>
            <a:ext cx="50405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6564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04800"/>
            <a:ext cx="2784224" cy="372603"/>
          </a:xfrm>
        </p:spPr>
        <p:txBody>
          <a:bodyPr/>
          <a:lstStyle/>
          <a:p>
            <a:r>
              <a:rPr lang="pt-BR" altLang="zh-TW" dirty="0" smtClean="0">
                <a:ea typeface="新細明體" panose="02020500000000000000" pitchFamily="18" charset="-120"/>
              </a:rPr>
              <a:t>A </a:t>
            </a:r>
            <a:r>
              <a:rPr lang="pt-BR" altLang="zh-TW" dirty="0">
                <a:ea typeface="新細明體" panose="02020500000000000000" pitchFamily="18" charset="-120"/>
              </a:rPr>
              <a:t>16 </a:t>
            </a:r>
            <a:r>
              <a:rPr lang="pt-BR" altLang="zh-TW" dirty="0" smtClean="0">
                <a:ea typeface="新細明體" panose="02020500000000000000" pitchFamily="18" charset="-120"/>
              </a:rPr>
              <a:t>x </a:t>
            </a:r>
            <a:r>
              <a:rPr lang="pt-BR" altLang="zh-TW" dirty="0">
                <a:ea typeface="新細明體" panose="02020500000000000000" pitchFamily="18" charset="-120"/>
              </a:rPr>
              <a:t>1 RAM chip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271" y="826330"/>
            <a:ext cx="2360946" cy="489163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126" y="298135"/>
            <a:ext cx="4229372" cy="6431162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 bwMode="auto">
          <a:xfrm>
            <a:off x="4499992" y="620687"/>
            <a:ext cx="288032" cy="1559761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圓角矩形 6"/>
          <p:cNvSpPr/>
          <p:nvPr/>
        </p:nvSpPr>
        <p:spPr bwMode="auto">
          <a:xfrm>
            <a:off x="1504001" y="1186370"/>
            <a:ext cx="288032" cy="1656184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圓角矩形 7"/>
          <p:cNvSpPr/>
          <p:nvPr/>
        </p:nvSpPr>
        <p:spPr bwMode="auto">
          <a:xfrm>
            <a:off x="1335009" y="3505918"/>
            <a:ext cx="472676" cy="344747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2975541" y="3479996"/>
            <a:ext cx="472676" cy="344747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圓角矩形 9"/>
          <p:cNvSpPr/>
          <p:nvPr/>
        </p:nvSpPr>
        <p:spPr bwMode="auto">
          <a:xfrm>
            <a:off x="5148064" y="5157193"/>
            <a:ext cx="720080" cy="288032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圓角矩形 10"/>
          <p:cNvSpPr/>
          <p:nvPr/>
        </p:nvSpPr>
        <p:spPr bwMode="auto">
          <a:xfrm>
            <a:off x="8100392" y="5373216"/>
            <a:ext cx="472676" cy="344747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0786" y="5910371"/>
            <a:ext cx="44644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The </a:t>
            </a:r>
            <a:r>
              <a:rPr lang="en-US" altLang="zh-TW" sz="1600" dirty="0">
                <a:solidFill>
                  <a:schemeClr val="accent2"/>
                </a:solidFill>
              </a:rPr>
              <a:t>Chip Select </a:t>
            </a:r>
            <a:r>
              <a:rPr lang="en-US" altLang="zh-TW" sz="1600" dirty="0">
                <a:solidFill>
                  <a:schemeClr val="tx1"/>
                </a:solidFill>
              </a:rPr>
              <a:t>at the </a:t>
            </a:r>
            <a:r>
              <a:rPr lang="en-US" altLang="zh-TW" sz="1600" dirty="0" smtClean="0">
                <a:solidFill>
                  <a:schemeClr val="tx1"/>
                </a:solidFill>
              </a:rPr>
              <a:t>chip level </a:t>
            </a:r>
            <a:r>
              <a:rPr lang="en-US" altLang="zh-TW" sz="1600" dirty="0">
                <a:solidFill>
                  <a:schemeClr val="tx1"/>
                </a:solidFill>
              </a:rPr>
              <a:t>corresponds to the </a:t>
            </a:r>
            <a:r>
              <a:rPr lang="en-US" altLang="zh-TW" sz="1600" dirty="0">
                <a:solidFill>
                  <a:schemeClr val="accent2"/>
                </a:solidFill>
              </a:rPr>
              <a:t>Memory Enable </a:t>
            </a:r>
            <a:r>
              <a:rPr lang="en-US" altLang="zh-TW" sz="1600" dirty="0">
                <a:solidFill>
                  <a:schemeClr val="tx1"/>
                </a:solidFill>
              </a:rPr>
              <a:t>at the level of a RAM consisting of </a:t>
            </a:r>
            <a:r>
              <a:rPr lang="en-US" altLang="zh-TW" sz="1600" dirty="0" smtClean="0">
                <a:solidFill>
                  <a:schemeClr val="tx1"/>
                </a:solidFill>
              </a:rPr>
              <a:t>multiple chips</a:t>
            </a:r>
            <a:r>
              <a:rPr lang="en-US" altLang="zh-TW" sz="1600" dirty="0">
                <a:solidFill>
                  <a:schemeClr val="tx1"/>
                </a:solidFill>
              </a:rPr>
              <a:t>.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圓角矩形 13"/>
          <p:cNvSpPr/>
          <p:nvPr/>
        </p:nvSpPr>
        <p:spPr bwMode="auto">
          <a:xfrm>
            <a:off x="6660232" y="4653136"/>
            <a:ext cx="720080" cy="360040"/>
          </a:xfrm>
          <a:prstGeom prst="roundRect">
            <a:avLst/>
          </a:prstGeom>
          <a:solidFill>
            <a:srgbClr val="92D05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圓角矩形 14"/>
          <p:cNvSpPr/>
          <p:nvPr/>
        </p:nvSpPr>
        <p:spPr bwMode="auto">
          <a:xfrm>
            <a:off x="1192257" y="4905699"/>
            <a:ext cx="580726" cy="280070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圓角矩形 15"/>
          <p:cNvSpPr/>
          <p:nvPr/>
        </p:nvSpPr>
        <p:spPr bwMode="auto">
          <a:xfrm>
            <a:off x="5139514" y="6325869"/>
            <a:ext cx="747679" cy="199475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2271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04800"/>
            <a:ext cx="5501314" cy="372603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Cell Arrays and Coincident Selection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1560" y="908720"/>
            <a:ext cx="7776864" cy="417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altLang="zh-TW" sz="2400" dirty="0">
                <a:solidFill>
                  <a:schemeClr val="tx1"/>
                </a:solidFill>
              </a:rPr>
              <a:t>Inside a RAM chip, the decoder with k inputs and 2</a:t>
            </a:r>
            <a:r>
              <a:rPr lang="en-US" altLang="zh-TW" sz="2400" baseline="30000" dirty="0">
                <a:solidFill>
                  <a:schemeClr val="tx1"/>
                </a:solidFill>
              </a:rPr>
              <a:t>k</a:t>
            </a:r>
            <a:r>
              <a:rPr lang="en-US" altLang="zh-TW" sz="2400" dirty="0">
                <a:solidFill>
                  <a:schemeClr val="tx1"/>
                </a:solidFill>
              </a:rPr>
              <a:t> outputs requires 2</a:t>
            </a:r>
            <a:r>
              <a:rPr lang="en-US" altLang="zh-TW" sz="2400" baseline="30000" dirty="0">
                <a:solidFill>
                  <a:schemeClr val="tx1"/>
                </a:solidFill>
              </a:rPr>
              <a:t>k</a:t>
            </a:r>
            <a:r>
              <a:rPr lang="en-US" altLang="zh-TW" sz="2400" dirty="0">
                <a:solidFill>
                  <a:schemeClr val="tx1"/>
                </a:solidFill>
              </a:rPr>
              <a:t> AND </a:t>
            </a:r>
            <a:r>
              <a:rPr lang="en-US" altLang="zh-TW" sz="2400" dirty="0" smtClean="0">
                <a:solidFill>
                  <a:schemeClr val="tx1"/>
                </a:solidFill>
              </a:rPr>
              <a:t>gates.</a:t>
            </a:r>
          </a:p>
          <a:p>
            <a:pPr marL="342900" indent="-342900">
              <a:spcBef>
                <a:spcPts val="6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altLang="zh-TW" sz="2400" dirty="0">
                <a:solidFill>
                  <a:schemeClr val="tx1"/>
                </a:solidFill>
              </a:rPr>
              <a:t>The decoder size and </a:t>
            </a:r>
            <a:r>
              <a:rPr lang="en-US" altLang="zh-TW" sz="2400" dirty="0" err="1">
                <a:solidFill>
                  <a:schemeClr val="tx1"/>
                </a:solidFill>
              </a:rPr>
              <a:t>fanouts</a:t>
            </a:r>
            <a:r>
              <a:rPr lang="en-US" altLang="zh-TW" sz="2400" dirty="0">
                <a:solidFill>
                  <a:schemeClr val="tx1"/>
                </a:solidFill>
              </a:rPr>
              <a:t> can be reduced </a:t>
            </a:r>
            <a:r>
              <a:rPr lang="en-US" altLang="zh-TW" sz="2400" dirty="0" smtClean="0">
                <a:solidFill>
                  <a:schemeClr val="tx1"/>
                </a:solidFill>
              </a:rPr>
              <a:t>by approximately       by </a:t>
            </a:r>
            <a:r>
              <a:rPr lang="en-US" altLang="zh-TW" sz="2400" dirty="0">
                <a:solidFill>
                  <a:schemeClr val="tx1"/>
                </a:solidFill>
              </a:rPr>
              <a:t>using a coincident selection </a:t>
            </a:r>
            <a:r>
              <a:rPr lang="en-US" altLang="zh-TW" sz="2400" dirty="0" smtClean="0">
                <a:solidFill>
                  <a:schemeClr val="tx1"/>
                </a:solidFill>
              </a:rPr>
              <a:t>in a </a:t>
            </a:r>
            <a:r>
              <a:rPr lang="en-US" altLang="zh-TW" sz="2400" dirty="0">
                <a:solidFill>
                  <a:schemeClr val="tx1"/>
                </a:solidFill>
              </a:rPr>
              <a:t>2-dimensional </a:t>
            </a:r>
            <a:r>
              <a:rPr lang="en-US" altLang="zh-TW" sz="2400" dirty="0" smtClean="0">
                <a:solidFill>
                  <a:schemeClr val="tx1"/>
                </a:solidFill>
              </a:rPr>
              <a:t>array.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12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solidFill>
                  <a:schemeClr val="tx1"/>
                </a:solidFill>
              </a:rPr>
              <a:t>Uses </a:t>
            </a:r>
            <a:r>
              <a:rPr lang="en-US" altLang="zh-TW" sz="2000" dirty="0">
                <a:solidFill>
                  <a:schemeClr val="tx1"/>
                </a:solidFill>
              </a:rPr>
              <a:t>two decoders, one for words and one for </a:t>
            </a:r>
            <a:r>
              <a:rPr lang="en-US" altLang="zh-TW" sz="2000" dirty="0" smtClean="0">
                <a:solidFill>
                  <a:schemeClr val="tx1"/>
                </a:solidFill>
              </a:rPr>
              <a:t>bits</a:t>
            </a:r>
          </a:p>
          <a:p>
            <a:pPr marL="800100" lvl="1" indent="-342900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TW" sz="2000" u="sng" dirty="0" smtClean="0">
                <a:solidFill>
                  <a:schemeClr val="tx1"/>
                </a:solidFill>
              </a:rPr>
              <a:t>Word </a:t>
            </a:r>
            <a:r>
              <a:rPr lang="en-US" altLang="zh-TW" sz="2000" u="sng" dirty="0">
                <a:solidFill>
                  <a:schemeClr val="tx1"/>
                </a:solidFill>
              </a:rPr>
              <a:t>select </a:t>
            </a:r>
            <a:r>
              <a:rPr lang="en-US" altLang="zh-TW" sz="2000" dirty="0">
                <a:solidFill>
                  <a:schemeClr val="tx1"/>
                </a:solidFill>
              </a:rPr>
              <a:t>becomes </a:t>
            </a:r>
            <a:r>
              <a:rPr lang="en-US" altLang="zh-TW" sz="2000" u="sng" dirty="0">
                <a:solidFill>
                  <a:schemeClr val="tx1"/>
                </a:solidFill>
              </a:rPr>
              <a:t>Row </a:t>
            </a:r>
            <a:r>
              <a:rPr lang="en-US" altLang="zh-TW" sz="2000" u="sng" dirty="0" smtClean="0">
                <a:solidFill>
                  <a:schemeClr val="tx1"/>
                </a:solidFill>
              </a:rPr>
              <a:t>select</a:t>
            </a:r>
          </a:p>
          <a:p>
            <a:pPr marL="800100" lvl="1" indent="-342900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TW" sz="2000" u="sng" dirty="0" smtClean="0">
                <a:solidFill>
                  <a:schemeClr val="tx1"/>
                </a:solidFill>
              </a:rPr>
              <a:t>Bit </a:t>
            </a:r>
            <a:r>
              <a:rPr lang="en-US" altLang="zh-TW" sz="2000" u="sng" dirty="0">
                <a:solidFill>
                  <a:schemeClr val="tx1"/>
                </a:solidFill>
              </a:rPr>
              <a:t>select </a:t>
            </a:r>
            <a:r>
              <a:rPr lang="en-US" altLang="zh-TW" sz="2000" dirty="0">
                <a:solidFill>
                  <a:schemeClr val="tx1"/>
                </a:solidFill>
              </a:rPr>
              <a:t>becomes </a:t>
            </a:r>
            <a:r>
              <a:rPr lang="en-US" altLang="zh-TW" sz="2000" u="sng" dirty="0">
                <a:solidFill>
                  <a:schemeClr val="tx1"/>
                </a:solidFill>
              </a:rPr>
              <a:t>Column select</a:t>
            </a:r>
          </a:p>
          <a:p>
            <a:pPr>
              <a:buClr>
                <a:schemeClr val="accent2"/>
              </a:buClr>
              <a:buSzPct val="70000"/>
            </a:pPr>
            <a:endParaRPr lang="en-US" altLang="zh-TW" sz="2000" dirty="0" smtClean="0">
              <a:solidFill>
                <a:schemeClr val="tx1"/>
              </a:solidFill>
            </a:endParaRPr>
          </a:p>
          <a:p>
            <a:pPr marL="342900" indent="-342900"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endParaRPr lang="en-US" altLang="zh-TW" sz="2000" dirty="0" smtClean="0">
              <a:solidFill>
                <a:schemeClr val="tx1"/>
              </a:solidFill>
            </a:endParaRPr>
          </a:p>
          <a:p>
            <a:pPr marL="342900" indent="-342900"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endParaRPr lang="zh-TW" altLang="en-US" sz="2000" dirty="0">
              <a:solidFill>
                <a:schemeClr val="tx1"/>
              </a:solidFill>
            </a:endParaRP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250638"/>
              </p:ext>
            </p:extLst>
          </p:nvPr>
        </p:nvGraphicFramePr>
        <p:xfrm>
          <a:off x="2987824" y="2132856"/>
          <a:ext cx="4318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4" imgW="431613" imgH="342751" progId="Equation.3">
                  <p:embed/>
                </p:oleObj>
              </mc:Choice>
              <mc:Fallback>
                <p:oleObj name="Equation" r:id="rId4" imgW="431613" imgH="342751" progId="Equation.3">
                  <p:embed/>
                  <p:pic>
                    <p:nvPicPr>
                      <p:cNvPr id="276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2132856"/>
                        <a:ext cx="4318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97231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711746"/>
            <a:ext cx="5980718" cy="6093296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52335" y="279699"/>
            <a:ext cx="8585492" cy="372603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Block Diagram of </a:t>
            </a:r>
            <a:r>
              <a:rPr lang="en-US" altLang="zh-TW" dirty="0" smtClean="0">
                <a:ea typeface="新細明體" panose="02020500000000000000" pitchFamily="18" charset="-120"/>
              </a:rPr>
              <a:t>a </a:t>
            </a:r>
            <a:r>
              <a:rPr lang="en-US" altLang="zh-TW" dirty="0" smtClean="0">
                <a:solidFill>
                  <a:schemeClr val="accent1"/>
                </a:solidFill>
                <a:ea typeface="新細明體" panose="02020500000000000000" pitchFamily="18" charset="-120"/>
              </a:rPr>
              <a:t>16x1 RAM </a:t>
            </a:r>
            <a:r>
              <a:rPr lang="en-US" altLang="zh-TW" dirty="0">
                <a:ea typeface="新細明體" panose="02020500000000000000" pitchFamily="18" charset="-120"/>
              </a:rPr>
              <a:t>Using a </a:t>
            </a:r>
            <a:r>
              <a:rPr lang="en-US" altLang="zh-TW" dirty="0" smtClean="0">
                <a:ea typeface="新細明體" panose="02020500000000000000" pitchFamily="18" charset="-120"/>
              </a:rPr>
              <a:t>4x4 </a:t>
            </a:r>
            <a:r>
              <a:rPr lang="en-US" altLang="zh-TW" dirty="0">
                <a:ea typeface="新細明體" panose="02020500000000000000" pitchFamily="18" charset="-120"/>
              </a:rPr>
              <a:t>RAM Cell Array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7" name="圓角矩形 6"/>
          <p:cNvSpPr/>
          <p:nvPr/>
        </p:nvSpPr>
        <p:spPr bwMode="auto">
          <a:xfrm>
            <a:off x="1354882" y="1052736"/>
            <a:ext cx="264790" cy="720080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圓角矩形 7"/>
          <p:cNvSpPr/>
          <p:nvPr/>
        </p:nvSpPr>
        <p:spPr bwMode="auto">
          <a:xfrm>
            <a:off x="3306580" y="6400800"/>
            <a:ext cx="689356" cy="268560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3052954" y="1428069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圓角矩形 9"/>
          <p:cNvSpPr/>
          <p:nvPr/>
        </p:nvSpPr>
        <p:spPr bwMode="auto">
          <a:xfrm>
            <a:off x="3995936" y="1428069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圓角矩形 10"/>
          <p:cNvSpPr/>
          <p:nvPr/>
        </p:nvSpPr>
        <p:spPr bwMode="auto">
          <a:xfrm>
            <a:off x="4938918" y="1428069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圓角矩形 11"/>
          <p:cNvSpPr/>
          <p:nvPr/>
        </p:nvSpPr>
        <p:spPr bwMode="auto">
          <a:xfrm>
            <a:off x="5854739" y="1428069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圓角矩形 12"/>
          <p:cNvSpPr/>
          <p:nvPr/>
        </p:nvSpPr>
        <p:spPr bwMode="auto">
          <a:xfrm>
            <a:off x="3052954" y="2060848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圓角矩形 13"/>
          <p:cNvSpPr/>
          <p:nvPr/>
        </p:nvSpPr>
        <p:spPr bwMode="auto">
          <a:xfrm>
            <a:off x="3995936" y="2060848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圓角矩形 14"/>
          <p:cNvSpPr/>
          <p:nvPr/>
        </p:nvSpPr>
        <p:spPr bwMode="auto">
          <a:xfrm>
            <a:off x="4938918" y="2060848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圓角矩形 15"/>
          <p:cNvSpPr/>
          <p:nvPr/>
        </p:nvSpPr>
        <p:spPr bwMode="auto">
          <a:xfrm>
            <a:off x="5854739" y="2060848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圓角矩形 16"/>
          <p:cNvSpPr/>
          <p:nvPr/>
        </p:nvSpPr>
        <p:spPr bwMode="auto">
          <a:xfrm>
            <a:off x="3044834" y="2686131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圓角矩形 17"/>
          <p:cNvSpPr/>
          <p:nvPr/>
        </p:nvSpPr>
        <p:spPr bwMode="auto">
          <a:xfrm>
            <a:off x="3987816" y="2686131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圓角矩形 18"/>
          <p:cNvSpPr/>
          <p:nvPr/>
        </p:nvSpPr>
        <p:spPr bwMode="auto">
          <a:xfrm>
            <a:off x="4930798" y="2686131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圓角矩形 19"/>
          <p:cNvSpPr/>
          <p:nvPr/>
        </p:nvSpPr>
        <p:spPr bwMode="auto">
          <a:xfrm>
            <a:off x="5846619" y="2686131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3052954" y="3318910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3995936" y="3318910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4938918" y="3318910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圓角矩形 23"/>
          <p:cNvSpPr/>
          <p:nvPr/>
        </p:nvSpPr>
        <p:spPr bwMode="auto">
          <a:xfrm>
            <a:off x="5854739" y="3318910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圓角矩形 24"/>
          <p:cNvSpPr/>
          <p:nvPr/>
        </p:nvSpPr>
        <p:spPr bwMode="auto">
          <a:xfrm>
            <a:off x="2400201" y="1973998"/>
            <a:ext cx="371599" cy="287581"/>
          </a:xfrm>
          <a:prstGeom prst="roundRect">
            <a:avLst/>
          </a:prstGeom>
          <a:solidFill>
            <a:srgbClr val="92D05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圓角矩形 25"/>
          <p:cNvSpPr/>
          <p:nvPr/>
        </p:nvSpPr>
        <p:spPr bwMode="auto">
          <a:xfrm>
            <a:off x="4321999" y="5373216"/>
            <a:ext cx="759693" cy="215573"/>
          </a:xfrm>
          <a:prstGeom prst="roundRect">
            <a:avLst/>
          </a:prstGeom>
          <a:solidFill>
            <a:srgbClr val="92D05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2183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50" y="757014"/>
            <a:ext cx="6114526" cy="6056362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52335" y="279699"/>
            <a:ext cx="8585492" cy="372603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Block Diagram of </a:t>
            </a:r>
            <a:r>
              <a:rPr lang="en-US" altLang="zh-TW" dirty="0" smtClean="0">
                <a:ea typeface="新細明體" panose="02020500000000000000" pitchFamily="18" charset="-120"/>
              </a:rPr>
              <a:t>a </a:t>
            </a:r>
            <a:r>
              <a:rPr lang="en-US" altLang="zh-TW" dirty="0" smtClean="0">
                <a:solidFill>
                  <a:schemeClr val="accent1"/>
                </a:solidFill>
                <a:ea typeface="新細明體" panose="02020500000000000000" pitchFamily="18" charset="-120"/>
              </a:rPr>
              <a:t>8x2 RAM </a:t>
            </a:r>
            <a:r>
              <a:rPr lang="en-US" altLang="zh-TW" dirty="0">
                <a:ea typeface="新細明體" panose="02020500000000000000" pitchFamily="18" charset="-120"/>
              </a:rPr>
              <a:t>Using a </a:t>
            </a:r>
            <a:r>
              <a:rPr lang="en-US" altLang="zh-TW" dirty="0" smtClean="0">
                <a:ea typeface="新細明體" panose="02020500000000000000" pitchFamily="18" charset="-120"/>
              </a:rPr>
              <a:t>4x4 </a:t>
            </a:r>
            <a:r>
              <a:rPr lang="en-US" altLang="zh-TW" dirty="0">
                <a:ea typeface="新細明體" panose="02020500000000000000" pitchFamily="18" charset="-120"/>
              </a:rPr>
              <a:t>RAM Cell Array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7" name="圓角矩形 6"/>
          <p:cNvSpPr/>
          <p:nvPr/>
        </p:nvSpPr>
        <p:spPr bwMode="auto">
          <a:xfrm>
            <a:off x="1388790" y="1052736"/>
            <a:ext cx="264790" cy="720080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圓角矩形 7"/>
          <p:cNvSpPr/>
          <p:nvPr/>
        </p:nvSpPr>
        <p:spPr bwMode="auto">
          <a:xfrm>
            <a:off x="3336585" y="6597352"/>
            <a:ext cx="371319" cy="216024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3052954" y="1428069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圓角矩形 9"/>
          <p:cNvSpPr/>
          <p:nvPr/>
        </p:nvSpPr>
        <p:spPr bwMode="auto">
          <a:xfrm>
            <a:off x="3995936" y="1428069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圓角矩形 10"/>
          <p:cNvSpPr/>
          <p:nvPr/>
        </p:nvSpPr>
        <p:spPr bwMode="auto">
          <a:xfrm>
            <a:off x="4957968" y="1428069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圓角矩形 11"/>
          <p:cNvSpPr/>
          <p:nvPr/>
        </p:nvSpPr>
        <p:spPr bwMode="auto">
          <a:xfrm>
            <a:off x="5902364" y="1428069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圓角矩形 12"/>
          <p:cNvSpPr/>
          <p:nvPr/>
        </p:nvSpPr>
        <p:spPr bwMode="auto">
          <a:xfrm>
            <a:off x="3052954" y="2060848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圓角矩形 13"/>
          <p:cNvSpPr/>
          <p:nvPr/>
        </p:nvSpPr>
        <p:spPr bwMode="auto">
          <a:xfrm>
            <a:off x="3995936" y="2060848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圓角矩形 14"/>
          <p:cNvSpPr/>
          <p:nvPr/>
        </p:nvSpPr>
        <p:spPr bwMode="auto">
          <a:xfrm>
            <a:off x="4938918" y="2060848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圓角矩形 15"/>
          <p:cNvSpPr/>
          <p:nvPr/>
        </p:nvSpPr>
        <p:spPr bwMode="auto">
          <a:xfrm>
            <a:off x="5902364" y="2070373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圓角矩形 16"/>
          <p:cNvSpPr/>
          <p:nvPr/>
        </p:nvSpPr>
        <p:spPr bwMode="auto">
          <a:xfrm>
            <a:off x="3073409" y="2714706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圓角矩形 17"/>
          <p:cNvSpPr/>
          <p:nvPr/>
        </p:nvSpPr>
        <p:spPr bwMode="auto">
          <a:xfrm>
            <a:off x="4016391" y="2724231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圓角矩形 18"/>
          <p:cNvSpPr/>
          <p:nvPr/>
        </p:nvSpPr>
        <p:spPr bwMode="auto">
          <a:xfrm>
            <a:off x="4959373" y="2724231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圓角矩形 19"/>
          <p:cNvSpPr/>
          <p:nvPr/>
        </p:nvSpPr>
        <p:spPr bwMode="auto">
          <a:xfrm>
            <a:off x="5914224" y="2733756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3072004" y="3357010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4014986" y="3366535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4957968" y="3366535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圓角矩形 23"/>
          <p:cNvSpPr/>
          <p:nvPr/>
        </p:nvSpPr>
        <p:spPr bwMode="auto">
          <a:xfrm>
            <a:off x="5911889" y="3366535"/>
            <a:ext cx="150894" cy="200731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圓角矩形 24"/>
          <p:cNvSpPr/>
          <p:nvPr/>
        </p:nvSpPr>
        <p:spPr bwMode="auto">
          <a:xfrm>
            <a:off x="2400201" y="1989291"/>
            <a:ext cx="371599" cy="287581"/>
          </a:xfrm>
          <a:prstGeom prst="roundRect">
            <a:avLst/>
          </a:prstGeom>
          <a:solidFill>
            <a:srgbClr val="92D05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圓角矩形 25"/>
          <p:cNvSpPr/>
          <p:nvPr/>
        </p:nvSpPr>
        <p:spPr bwMode="auto">
          <a:xfrm>
            <a:off x="3370633" y="5661248"/>
            <a:ext cx="759693" cy="215573"/>
          </a:xfrm>
          <a:prstGeom prst="roundRect">
            <a:avLst/>
          </a:prstGeom>
          <a:solidFill>
            <a:srgbClr val="92D05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5740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04800"/>
            <a:ext cx="5038239" cy="372603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Block Diagram of a </a:t>
            </a:r>
            <a:r>
              <a:rPr lang="en-US" altLang="zh-TW" dirty="0">
                <a:solidFill>
                  <a:schemeClr val="accent1"/>
                </a:solidFill>
                <a:ea typeface="新細明體" panose="02020500000000000000" pitchFamily="18" charset="-120"/>
              </a:rPr>
              <a:t>256K </a:t>
            </a:r>
            <a:r>
              <a:rPr lang="en-US" altLang="zh-TW" dirty="0" smtClean="0">
                <a:solidFill>
                  <a:schemeClr val="accent1"/>
                </a:solidFill>
                <a:ea typeface="新細明體" panose="02020500000000000000" pitchFamily="18" charset="-120"/>
              </a:rPr>
              <a:t>x </a:t>
            </a:r>
            <a:r>
              <a:rPr lang="en-US" altLang="zh-TW" dirty="0">
                <a:solidFill>
                  <a:schemeClr val="accent1"/>
                </a:solidFill>
                <a:ea typeface="新細明體" panose="02020500000000000000" pitchFamily="18" charset="-120"/>
              </a:rPr>
              <a:t>8 </a:t>
            </a:r>
            <a:r>
              <a:rPr lang="en-US" altLang="zh-TW" dirty="0">
                <a:ea typeface="新細明體" panose="02020500000000000000" pitchFamily="18" charset="-120"/>
              </a:rPr>
              <a:t>RAM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704068"/>
            <a:ext cx="4968552" cy="6111942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 bwMode="auto">
          <a:xfrm>
            <a:off x="2915816" y="908720"/>
            <a:ext cx="590922" cy="288032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圓角矩形 6"/>
          <p:cNvSpPr/>
          <p:nvPr/>
        </p:nvSpPr>
        <p:spPr bwMode="auto">
          <a:xfrm>
            <a:off x="3851920" y="855762"/>
            <a:ext cx="576064" cy="216024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3420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04800"/>
            <a:ext cx="5038239" cy="372603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Block Diagram of a </a:t>
            </a:r>
            <a:r>
              <a:rPr lang="en-US" altLang="zh-TW" dirty="0" smtClean="0">
                <a:ea typeface="新細明體" panose="02020500000000000000" pitchFamily="18" charset="-120"/>
              </a:rPr>
              <a:t>64K x 16 </a:t>
            </a:r>
            <a:r>
              <a:rPr lang="en-US" altLang="zh-TW" dirty="0">
                <a:ea typeface="新細明體" panose="02020500000000000000" pitchFamily="18" charset="-120"/>
              </a:rPr>
              <a:t>RAM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124744"/>
            <a:ext cx="6667500" cy="422910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 bwMode="auto">
          <a:xfrm>
            <a:off x="1547664" y="1844824"/>
            <a:ext cx="936104" cy="360040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76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04800"/>
            <a:ext cx="3414396" cy="372603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Dynamic RAM (DRAM)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9552" y="980728"/>
            <a:ext cx="7772400" cy="3153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203200" indent="-203200" algn="l" rtl="0" eaLnBrk="0" fontAlgn="base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SzPct val="100000"/>
              <a:buChar char="°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90500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-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171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ea typeface="新細明體" panose="02020500000000000000" pitchFamily="18" charset="-120"/>
              </a:rPr>
              <a:t> Basic Principle: Storage of information on capacitors.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altLang="zh-TW" b="0" dirty="0">
                <a:ea typeface="新細明體" panose="02020500000000000000" pitchFamily="18" charset="-120"/>
              </a:rPr>
              <a:t> </a:t>
            </a:r>
            <a:r>
              <a:rPr lang="en-US" altLang="zh-TW" b="0" dirty="0" smtClean="0">
                <a:ea typeface="新細明體" panose="02020500000000000000" pitchFamily="18" charset="-120"/>
              </a:rPr>
              <a:t>Charge and discharge of capacitor to change stored    value.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ea typeface="新細明體" panose="02020500000000000000" pitchFamily="18" charset="-120"/>
              </a:rPr>
              <a:t> Need </a:t>
            </a:r>
            <a:r>
              <a:rPr lang="en-US" altLang="zh-TW" b="0" dirty="0" smtClean="0"/>
              <a:t>periodically </a:t>
            </a:r>
            <a:r>
              <a:rPr lang="en-US" altLang="zh-TW" b="0" dirty="0"/>
              <a:t>“</a:t>
            </a:r>
            <a:r>
              <a:rPr lang="en-US" altLang="zh-TW" b="0" dirty="0" smtClean="0"/>
              <a:t>refreshed.</a:t>
            </a:r>
            <a:endParaRPr lang="en-US" altLang="zh-TW" b="0" dirty="0" smtClean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ea typeface="新細明體" panose="02020500000000000000" pitchFamily="18" charset="-120"/>
              </a:rPr>
              <a:t>Use of transistor as “switch” to: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zh-TW" b="0" dirty="0" smtClean="0">
                <a:ea typeface="新細明體" panose="02020500000000000000" pitchFamily="18" charset="-120"/>
              </a:rPr>
              <a:t>Store charge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zh-TW" b="0" dirty="0" smtClean="0">
                <a:ea typeface="新細明體" panose="02020500000000000000" pitchFamily="18" charset="-120"/>
              </a:rPr>
              <a:t>Charge or discharge</a:t>
            </a:r>
          </a:p>
        </p:txBody>
      </p:sp>
    </p:spTree>
    <p:extLst>
      <p:ext uri="{BB962C8B-B14F-4D97-AF65-F5344CB8AC3E}">
        <p14:creationId xmlns:p14="http://schemas.microsoft.com/office/powerpoint/2010/main" val="41570703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04800"/>
            <a:ext cx="1702389" cy="372603"/>
          </a:xfrm>
        </p:spPr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DRAM </a:t>
            </a:r>
            <a:r>
              <a:rPr lang="en-US" altLang="zh-TW" dirty="0">
                <a:ea typeface="新細明體" panose="02020500000000000000" pitchFamily="18" charset="-120"/>
              </a:rPr>
              <a:t>Cell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10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24595"/>
            <a:ext cx="1562100" cy="15716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772816"/>
            <a:ext cx="5829300" cy="1219200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 bwMode="auto">
          <a:xfrm>
            <a:off x="5868144" y="1628800"/>
            <a:ext cx="0" cy="432048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線單箭頭接點 16"/>
          <p:cNvCxnSpPr/>
          <p:nvPr/>
        </p:nvCxnSpPr>
        <p:spPr bwMode="auto">
          <a:xfrm>
            <a:off x="8388424" y="1628800"/>
            <a:ext cx="0" cy="432048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文字方塊 7"/>
          <p:cNvSpPr txBox="1"/>
          <p:nvPr/>
        </p:nvSpPr>
        <p:spPr>
          <a:xfrm>
            <a:off x="5198307" y="1105580"/>
            <a:ext cx="1415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accent2"/>
                </a:solidFill>
              </a:rPr>
              <a:t>Small tank is initially high (1)</a:t>
            </a:r>
            <a:endParaRPr lang="zh-TW" altLang="en-US" sz="1400" dirty="0">
              <a:solidFill>
                <a:schemeClr val="accent2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68344" y="1105580"/>
            <a:ext cx="1368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</a:rPr>
              <a:t>Small tank</a:t>
            </a:r>
            <a:r>
              <a:rPr lang="en-US" altLang="zh-TW" sz="1400" dirty="0" smtClean="0">
                <a:solidFill>
                  <a:schemeClr val="accent2"/>
                </a:solidFill>
              </a:rPr>
              <a:t> is initially low (0)</a:t>
            </a:r>
            <a:endParaRPr lang="zh-TW" altLang="en-US" sz="1400" dirty="0">
              <a:solidFill>
                <a:schemeClr val="accent2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838" y="3717032"/>
            <a:ext cx="5095875" cy="10477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131840" y="4844127"/>
            <a:ext cx="29049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70000"/>
            </a:pPr>
            <a:r>
              <a:rPr lang="en-US" altLang="zh-TW" sz="1400" dirty="0" smtClean="0">
                <a:solidFill>
                  <a:schemeClr val="accent2"/>
                </a:solidFill>
              </a:rPr>
              <a:t>Write 1: </a:t>
            </a:r>
          </a:p>
          <a:p>
            <a:pPr marL="285750" indent="-285750">
              <a:buSzPct val="70000"/>
              <a:buFont typeface="Wingdings" panose="05000000000000000000" pitchFamily="2" charset="2"/>
              <a:buChar char="l"/>
            </a:pPr>
            <a:r>
              <a:rPr lang="en-US" altLang="zh-TW" sz="1400" dirty="0" smtClean="0">
                <a:solidFill>
                  <a:schemeClr val="accent2"/>
                </a:solidFill>
              </a:rPr>
              <a:t>Pumps fill </a:t>
            </a:r>
            <a:r>
              <a:rPr lang="en-US" altLang="zh-TW" sz="1400" dirty="0">
                <a:solidFill>
                  <a:schemeClr val="accent2"/>
                </a:solidFill>
              </a:rPr>
              <a:t>up the large tank. </a:t>
            </a:r>
            <a:endParaRPr lang="en-US" altLang="zh-TW" sz="1400" dirty="0" smtClean="0">
              <a:solidFill>
                <a:schemeClr val="accent2"/>
              </a:solidFill>
            </a:endParaRPr>
          </a:p>
          <a:p>
            <a:pPr marL="285750" indent="-285750">
              <a:buSzPct val="70000"/>
              <a:buFont typeface="Wingdings" panose="05000000000000000000" pitchFamily="2" charset="2"/>
              <a:buChar char="l"/>
            </a:pPr>
            <a:r>
              <a:rPr lang="en-US" altLang="zh-TW" sz="1400" dirty="0" smtClean="0">
                <a:solidFill>
                  <a:schemeClr val="accent2"/>
                </a:solidFill>
              </a:rPr>
              <a:t>Water flows </a:t>
            </a:r>
            <a:r>
              <a:rPr lang="en-US" altLang="zh-TW" sz="1400" dirty="0">
                <a:solidFill>
                  <a:schemeClr val="accent2"/>
                </a:solidFill>
              </a:rPr>
              <a:t>through the </a:t>
            </a:r>
            <a:r>
              <a:rPr lang="en-US" altLang="zh-TW" sz="1400" dirty="0" smtClean="0">
                <a:solidFill>
                  <a:schemeClr val="accent2"/>
                </a:solidFill>
              </a:rPr>
              <a:t>valve,</a:t>
            </a:r>
          </a:p>
          <a:p>
            <a:pPr>
              <a:buSzPct val="70000"/>
            </a:pPr>
            <a:r>
              <a:rPr lang="en-US" altLang="zh-TW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 smtClean="0">
                <a:solidFill>
                  <a:schemeClr val="accent2"/>
                </a:solidFill>
              </a:rPr>
              <a:t>     fill </a:t>
            </a:r>
            <a:r>
              <a:rPr lang="en-US" altLang="zh-TW" sz="1400" dirty="0">
                <a:solidFill>
                  <a:schemeClr val="accent2"/>
                </a:solidFill>
              </a:rPr>
              <a:t>the small storage </a:t>
            </a:r>
            <a:r>
              <a:rPr lang="en-US" altLang="zh-TW" sz="1400" dirty="0" smtClean="0">
                <a:solidFill>
                  <a:schemeClr val="accent2"/>
                </a:solidFill>
              </a:rPr>
              <a:t>tank</a:t>
            </a:r>
          </a:p>
        </p:txBody>
      </p:sp>
      <p:sp>
        <p:nvSpPr>
          <p:cNvPr id="23" name="矩形 22"/>
          <p:cNvSpPr/>
          <p:nvPr/>
        </p:nvSpPr>
        <p:spPr>
          <a:xfrm>
            <a:off x="6156176" y="4844127"/>
            <a:ext cx="29049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70000"/>
            </a:pPr>
            <a:r>
              <a:rPr lang="en-US" altLang="zh-TW" sz="1400" dirty="0" smtClean="0">
                <a:solidFill>
                  <a:schemeClr val="accent2"/>
                </a:solidFill>
              </a:rPr>
              <a:t>Write 0:</a:t>
            </a:r>
          </a:p>
          <a:p>
            <a:pPr marL="285750" indent="-285750">
              <a:buSzPct val="70000"/>
              <a:buFont typeface="Wingdings" panose="05000000000000000000" pitchFamily="2" charset="2"/>
              <a:buChar char="l"/>
            </a:pPr>
            <a:r>
              <a:rPr lang="en-US" altLang="zh-TW" sz="1400" dirty="0" smtClean="0">
                <a:solidFill>
                  <a:schemeClr val="accent2"/>
                </a:solidFill>
              </a:rPr>
              <a:t>Pumps empty the </a:t>
            </a:r>
            <a:r>
              <a:rPr lang="en-US" altLang="zh-TW" sz="1400" dirty="0">
                <a:solidFill>
                  <a:schemeClr val="accent2"/>
                </a:solidFill>
              </a:rPr>
              <a:t>large tank. </a:t>
            </a:r>
            <a:endParaRPr lang="en-US" altLang="zh-TW" sz="1400" dirty="0" smtClean="0">
              <a:solidFill>
                <a:schemeClr val="accent2"/>
              </a:solidFill>
            </a:endParaRPr>
          </a:p>
          <a:p>
            <a:pPr marL="285750" indent="-285750">
              <a:buSzPct val="70000"/>
              <a:buFont typeface="Wingdings" panose="05000000000000000000" pitchFamily="2" charset="2"/>
              <a:buChar char="l"/>
            </a:pPr>
            <a:r>
              <a:rPr lang="en-US" altLang="zh-TW" sz="1400" dirty="0" smtClean="0">
                <a:solidFill>
                  <a:schemeClr val="accent2"/>
                </a:solidFill>
              </a:rPr>
              <a:t>Water flows </a:t>
            </a:r>
            <a:r>
              <a:rPr lang="en-US" altLang="zh-TW" sz="1400" dirty="0">
                <a:solidFill>
                  <a:schemeClr val="accent2"/>
                </a:solidFill>
              </a:rPr>
              <a:t>through the </a:t>
            </a:r>
            <a:r>
              <a:rPr lang="en-US" altLang="zh-TW" sz="1400" dirty="0" smtClean="0">
                <a:solidFill>
                  <a:schemeClr val="accent2"/>
                </a:solidFill>
              </a:rPr>
              <a:t>valve,</a:t>
            </a:r>
          </a:p>
          <a:p>
            <a:pPr>
              <a:buSzPct val="70000"/>
            </a:pPr>
            <a:r>
              <a:rPr lang="en-US" altLang="zh-TW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 smtClean="0">
                <a:solidFill>
                  <a:schemeClr val="accent2"/>
                </a:solidFill>
              </a:rPr>
              <a:t>     empty </a:t>
            </a:r>
            <a:r>
              <a:rPr lang="en-US" altLang="zh-TW" sz="1400" dirty="0">
                <a:solidFill>
                  <a:schemeClr val="accent2"/>
                </a:solidFill>
              </a:rPr>
              <a:t>the small storage </a:t>
            </a:r>
            <a:r>
              <a:rPr lang="en-US" altLang="zh-TW" sz="1400" dirty="0" smtClean="0">
                <a:solidFill>
                  <a:schemeClr val="accent2"/>
                </a:solidFill>
              </a:rPr>
              <a:t>tank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1" name="Rectangle 1027"/>
          <p:cNvSpPr>
            <a:spLocks noChangeArrowheads="1"/>
          </p:cNvSpPr>
          <p:nvPr/>
        </p:nvSpPr>
        <p:spPr bwMode="auto">
          <a:xfrm>
            <a:off x="179512" y="1052736"/>
            <a:ext cx="3888432" cy="4157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>
            <a:lvl1pPr marL="203200" indent="-203200">
              <a:lnSpc>
                <a:spcPct val="75000"/>
              </a:lnSpc>
              <a:spcBef>
                <a:spcPct val="65000"/>
              </a:spcBef>
              <a:buSzPct val="100000"/>
              <a:buChar char="°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85800" indent="-190500">
              <a:lnSpc>
                <a:spcPct val="85000"/>
              </a:lnSpc>
              <a:spcBef>
                <a:spcPct val="4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lnSpc>
                <a:spcPct val="85000"/>
              </a:lnSpc>
              <a:spcBef>
                <a:spcPct val="40000"/>
              </a:spcBef>
              <a:buSzPct val="100000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b="0" dirty="0">
                <a:ea typeface="新細明體" panose="02020500000000000000" pitchFamily="18" charset="-120"/>
              </a:rPr>
              <a:t>If memory has 2</a:t>
            </a:r>
            <a:r>
              <a:rPr lang="en-US" altLang="zh-TW" b="0" baseline="30000" dirty="0">
                <a:ea typeface="新細明體" panose="02020500000000000000" pitchFamily="18" charset="-120"/>
              </a:rPr>
              <a:t>k</a:t>
            </a:r>
            <a:r>
              <a:rPr lang="en-US" altLang="zh-TW" b="0" dirty="0">
                <a:ea typeface="新細明體" panose="02020500000000000000" pitchFamily="18" charset="-120"/>
              </a:rPr>
              <a:t> words, k address bits are needed</a:t>
            </a:r>
          </a:p>
          <a:p>
            <a:pPr lvl="1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2000" b="0" dirty="0">
                <a:ea typeface="新細明體" panose="02020500000000000000" pitchFamily="18" charset="-120"/>
              </a:rPr>
              <a:t>2</a:t>
            </a:r>
            <a:r>
              <a:rPr lang="en-US" altLang="zh-TW" sz="2000" b="0" baseline="30000" dirty="0">
                <a:ea typeface="新細明體" panose="02020500000000000000" pitchFamily="18" charset="-120"/>
              </a:rPr>
              <a:t>3</a:t>
            </a:r>
            <a:r>
              <a:rPr lang="en-US" altLang="zh-TW" sz="2000" b="0" dirty="0">
                <a:ea typeface="新細明體" panose="02020500000000000000" pitchFamily="18" charset="-120"/>
              </a:rPr>
              <a:t> words, 3 address bits</a:t>
            </a:r>
          </a:p>
          <a:p>
            <a:pPr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b="0" dirty="0">
                <a:ea typeface="新細明體" panose="02020500000000000000" pitchFamily="18" charset="-120"/>
              </a:rPr>
              <a:t>Address locations are labeled 0 to 2</a:t>
            </a:r>
            <a:r>
              <a:rPr lang="en-US" altLang="zh-TW" b="0" baseline="30000" dirty="0">
                <a:ea typeface="新細明體" panose="02020500000000000000" pitchFamily="18" charset="-120"/>
              </a:rPr>
              <a:t>k</a:t>
            </a:r>
            <a:r>
              <a:rPr lang="en-US" altLang="zh-TW" b="0" dirty="0">
                <a:ea typeface="新細明體" panose="02020500000000000000" pitchFamily="18" charset="-120"/>
              </a:rPr>
              <a:t>-1</a:t>
            </a:r>
          </a:p>
          <a:p>
            <a:pPr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b="0" dirty="0">
                <a:ea typeface="新細明體" panose="02020500000000000000" pitchFamily="18" charset="-120"/>
              </a:rPr>
              <a:t>Common subscripts:</a:t>
            </a:r>
          </a:p>
          <a:p>
            <a:pPr lvl="1">
              <a:lnSpc>
                <a:spcPct val="75000"/>
              </a:lnSpc>
              <a:spcBef>
                <a:spcPct val="65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2000" b="0" dirty="0">
                <a:ea typeface="新細明體" panose="02020500000000000000" pitchFamily="18" charset="-120"/>
              </a:rPr>
              <a:t>Kilo – 2</a:t>
            </a:r>
            <a:r>
              <a:rPr lang="en-US" altLang="zh-TW" sz="2000" b="0" baseline="30000" dirty="0">
                <a:ea typeface="新細明體" panose="02020500000000000000" pitchFamily="18" charset="-120"/>
              </a:rPr>
              <a:t>10</a:t>
            </a:r>
          </a:p>
          <a:p>
            <a:pPr lvl="1">
              <a:lnSpc>
                <a:spcPct val="75000"/>
              </a:lnSpc>
              <a:spcBef>
                <a:spcPct val="65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2000" b="0" dirty="0">
                <a:ea typeface="新細明體" panose="02020500000000000000" pitchFamily="18" charset="-120"/>
              </a:rPr>
              <a:t>Mega – 2</a:t>
            </a:r>
            <a:r>
              <a:rPr lang="en-US" altLang="zh-TW" sz="2000" b="0" baseline="30000" dirty="0">
                <a:ea typeface="新細明體" panose="02020500000000000000" pitchFamily="18" charset="-120"/>
              </a:rPr>
              <a:t>20</a:t>
            </a:r>
          </a:p>
          <a:p>
            <a:pPr lvl="1">
              <a:lnSpc>
                <a:spcPct val="75000"/>
              </a:lnSpc>
              <a:spcBef>
                <a:spcPct val="65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2000" b="0" dirty="0">
                <a:ea typeface="新細明體" panose="02020500000000000000" pitchFamily="18" charset="-120"/>
              </a:rPr>
              <a:t>Giga - 2</a:t>
            </a:r>
            <a:r>
              <a:rPr lang="en-US" altLang="zh-TW" sz="2000" b="0" baseline="30000" dirty="0">
                <a:ea typeface="新細明體" panose="02020500000000000000" pitchFamily="18" charset="-120"/>
              </a:rPr>
              <a:t>30</a:t>
            </a:r>
            <a:endParaRPr lang="en-US" altLang="zh-TW" sz="2000" b="0" dirty="0">
              <a:ea typeface="新細明體" panose="02020500000000000000" pitchFamily="18" charset="-120"/>
            </a:endParaRPr>
          </a:p>
          <a:p>
            <a:pPr lvl="1">
              <a:lnSpc>
                <a:spcPct val="75000"/>
              </a:lnSpc>
              <a:spcBef>
                <a:spcPct val="65000"/>
              </a:spcBef>
              <a:buFontTx/>
              <a:buChar char="°"/>
            </a:pPr>
            <a:endParaRPr lang="zh-TW" altLang="en-US" sz="2400" dirty="0"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1259030"/>
            <a:ext cx="4582886" cy="406870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91" y="5571013"/>
            <a:ext cx="4057824" cy="293255"/>
          </a:xfrm>
          <a:prstGeom prst="rect">
            <a:avLst/>
          </a:prstGeom>
        </p:spPr>
      </p:pic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248085"/>
            <a:ext cx="1920398" cy="372603"/>
          </a:xfrm>
          <a:noFill/>
          <a:ln/>
        </p:spPr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Introduction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35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6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6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6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6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6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04800"/>
            <a:ext cx="1702389" cy="372603"/>
          </a:xfrm>
        </p:spPr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DRAM </a:t>
            </a:r>
            <a:r>
              <a:rPr lang="en-US" altLang="zh-TW" dirty="0">
                <a:ea typeface="新細明體" panose="02020500000000000000" pitchFamily="18" charset="-120"/>
              </a:rPr>
              <a:t>Cell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10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92547"/>
            <a:ext cx="1562100" cy="157162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591966" y="2276871"/>
            <a:ext cx="311390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70000"/>
            </a:pPr>
            <a:r>
              <a:rPr lang="en-US" altLang="zh-TW" sz="1400" dirty="0" smtClean="0">
                <a:solidFill>
                  <a:schemeClr val="accent2"/>
                </a:solidFill>
              </a:rPr>
              <a:t>Read 1: </a:t>
            </a:r>
          </a:p>
          <a:p>
            <a:pPr marL="285750" indent="-285750">
              <a:buSzPct val="70000"/>
              <a:buFont typeface="Wingdings" panose="05000000000000000000" pitchFamily="2" charset="2"/>
              <a:buChar char="l"/>
            </a:pPr>
            <a:r>
              <a:rPr lang="en-US" altLang="zh-TW" sz="1400" dirty="0">
                <a:solidFill>
                  <a:schemeClr val="accent2"/>
                </a:solidFill>
              </a:rPr>
              <a:t>Start with a full storage tank. </a:t>
            </a:r>
            <a:endParaRPr lang="en-US" altLang="zh-TW" sz="1400" dirty="0" smtClean="0">
              <a:solidFill>
                <a:schemeClr val="accent2"/>
              </a:solidFill>
            </a:endParaRPr>
          </a:p>
          <a:p>
            <a:pPr marL="285750" indent="-285750">
              <a:buSzPct val="70000"/>
              <a:buFont typeface="Wingdings" panose="05000000000000000000" pitchFamily="2" charset="2"/>
              <a:buChar char="l"/>
            </a:pPr>
            <a:r>
              <a:rPr lang="en-US" altLang="zh-TW" sz="1400" dirty="0" smtClean="0">
                <a:solidFill>
                  <a:schemeClr val="accent2"/>
                </a:solidFill>
              </a:rPr>
              <a:t>Large </a:t>
            </a:r>
            <a:r>
              <a:rPr lang="en-US" altLang="zh-TW" sz="1400" dirty="0">
                <a:solidFill>
                  <a:schemeClr val="accent2"/>
                </a:solidFill>
              </a:rPr>
              <a:t>tank at a known intermediate </a:t>
            </a:r>
            <a:r>
              <a:rPr lang="en-US" altLang="zh-TW" sz="1400" dirty="0" smtClean="0">
                <a:solidFill>
                  <a:schemeClr val="accent2"/>
                </a:solidFill>
              </a:rPr>
              <a:t>level.</a:t>
            </a:r>
          </a:p>
          <a:p>
            <a:pPr marL="285750" indent="-285750">
              <a:buSzPct val="70000"/>
              <a:buFont typeface="Wingdings" panose="05000000000000000000" pitchFamily="2" charset="2"/>
              <a:buChar char="l"/>
            </a:pPr>
            <a:r>
              <a:rPr lang="en-US" altLang="zh-TW" sz="1400" dirty="0">
                <a:solidFill>
                  <a:schemeClr val="accent2"/>
                </a:solidFill>
              </a:rPr>
              <a:t>Open the valve, water </a:t>
            </a:r>
            <a:r>
              <a:rPr lang="en-US" altLang="zh-TW" sz="1400" dirty="0" smtClean="0">
                <a:solidFill>
                  <a:schemeClr val="accent2"/>
                </a:solidFill>
              </a:rPr>
              <a:t>flows </a:t>
            </a:r>
            <a:r>
              <a:rPr lang="en-US" altLang="zh-TW" sz="1400" dirty="0">
                <a:solidFill>
                  <a:schemeClr val="accent2"/>
                </a:solidFill>
              </a:rPr>
              <a:t>from the </a:t>
            </a:r>
            <a:r>
              <a:rPr lang="en-US" altLang="zh-TW" sz="1400" dirty="0" smtClean="0">
                <a:solidFill>
                  <a:schemeClr val="accent2"/>
                </a:solidFill>
              </a:rPr>
              <a:t>small tank </a:t>
            </a:r>
            <a:r>
              <a:rPr lang="en-US" altLang="zh-TW" sz="1400" dirty="0">
                <a:solidFill>
                  <a:schemeClr val="accent2"/>
                </a:solidFill>
              </a:rPr>
              <a:t>to the large </a:t>
            </a:r>
            <a:r>
              <a:rPr lang="en-US" altLang="zh-TW" sz="1400" dirty="0" smtClean="0">
                <a:solidFill>
                  <a:schemeClr val="accent2"/>
                </a:solidFill>
              </a:rPr>
              <a:t>tank.</a:t>
            </a:r>
            <a:endParaRPr lang="en-US" altLang="zh-TW" sz="1400" dirty="0">
              <a:solidFill>
                <a:schemeClr val="accent2"/>
              </a:solidFill>
            </a:endParaRPr>
          </a:p>
          <a:p>
            <a:pPr marL="285750" indent="-285750">
              <a:buSzPct val="70000"/>
              <a:buFont typeface="Wingdings" panose="05000000000000000000" pitchFamily="2" charset="2"/>
              <a:buChar char="l"/>
            </a:pPr>
            <a:r>
              <a:rPr lang="en-US" altLang="zh-TW" sz="1400" dirty="0" smtClean="0">
                <a:solidFill>
                  <a:schemeClr val="accent2"/>
                </a:solidFill>
              </a:rPr>
              <a:t>Increasing </a:t>
            </a:r>
            <a:r>
              <a:rPr lang="en-US" altLang="zh-TW" sz="1400" dirty="0">
                <a:solidFill>
                  <a:schemeClr val="accent2"/>
                </a:solidFill>
              </a:rPr>
              <a:t>the level of the water surface in the large </a:t>
            </a:r>
            <a:r>
              <a:rPr lang="en-US" altLang="zh-TW" sz="1400" dirty="0" smtClean="0">
                <a:solidFill>
                  <a:schemeClr val="accent2"/>
                </a:solidFill>
              </a:rPr>
              <a:t>tank slightly.</a:t>
            </a:r>
          </a:p>
          <a:p>
            <a:pPr marL="285750" indent="-285750">
              <a:buSzPct val="70000"/>
              <a:buFont typeface="Wingdings" panose="05000000000000000000" pitchFamily="2" charset="2"/>
              <a:buChar char="l"/>
            </a:pPr>
            <a:r>
              <a:rPr lang="en-US" altLang="zh-TW" sz="1400" dirty="0">
                <a:solidFill>
                  <a:schemeClr val="accent2"/>
                </a:solidFill>
              </a:rPr>
              <a:t>This increase in level is observed as the reading </a:t>
            </a:r>
            <a:r>
              <a:rPr lang="en-US" altLang="zh-TW" sz="1400" dirty="0" smtClean="0">
                <a:solidFill>
                  <a:schemeClr val="accent2"/>
                </a:solidFill>
              </a:rPr>
              <a:t>of 1 </a:t>
            </a:r>
            <a:r>
              <a:rPr lang="en-US" altLang="zh-TW" sz="1400" dirty="0">
                <a:solidFill>
                  <a:schemeClr val="accent2"/>
                </a:solidFill>
              </a:rPr>
              <a:t>from the storage </a:t>
            </a:r>
            <a:r>
              <a:rPr lang="en-US" altLang="zh-TW" sz="1400" dirty="0" smtClean="0">
                <a:solidFill>
                  <a:schemeClr val="accent2"/>
                </a:solidFill>
              </a:rPr>
              <a:t>tank.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908720"/>
            <a:ext cx="5219700" cy="124777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796136" y="2276870"/>
            <a:ext cx="322279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70000"/>
            </a:pPr>
            <a:r>
              <a:rPr lang="en-US" altLang="zh-TW" sz="1400" dirty="0" smtClean="0">
                <a:solidFill>
                  <a:schemeClr val="accent2"/>
                </a:solidFill>
              </a:rPr>
              <a:t>Read 0: </a:t>
            </a:r>
          </a:p>
          <a:p>
            <a:pPr marL="285750" indent="-285750">
              <a:buSzPct val="70000"/>
              <a:buFont typeface="Wingdings" panose="05000000000000000000" pitchFamily="2" charset="2"/>
              <a:buChar char="l"/>
            </a:pPr>
            <a:r>
              <a:rPr lang="en-US" altLang="zh-TW" sz="1400" dirty="0">
                <a:solidFill>
                  <a:schemeClr val="accent2"/>
                </a:solidFill>
              </a:rPr>
              <a:t>Start with </a:t>
            </a:r>
            <a:r>
              <a:rPr lang="en-US" altLang="zh-TW" sz="1400" dirty="0" smtClean="0">
                <a:solidFill>
                  <a:schemeClr val="accent2"/>
                </a:solidFill>
              </a:rPr>
              <a:t>an empty storage </a:t>
            </a:r>
            <a:r>
              <a:rPr lang="en-US" altLang="zh-TW" sz="1400" dirty="0">
                <a:solidFill>
                  <a:schemeClr val="accent2"/>
                </a:solidFill>
              </a:rPr>
              <a:t>tank. </a:t>
            </a:r>
            <a:endParaRPr lang="en-US" altLang="zh-TW" sz="1400" dirty="0" smtClean="0">
              <a:solidFill>
                <a:schemeClr val="accent2"/>
              </a:solidFill>
            </a:endParaRPr>
          </a:p>
          <a:p>
            <a:pPr marL="285750" indent="-285750">
              <a:buSzPct val="70000"/>
              <a:buFont typeface="Wingdings" panose="05000000000000000000" pitchFamily="2" charset="2"/>
              <a:buChar char="l"/>
            </a:pPr>
            <a:r>
              <a:rPr lang="en-US" altLang="zh-TW" sz="1400" dirty="0" smtClean="0">
                <a:solidFill>
                  <a:schemeClr val="accent2"/>
                </a:solidFill>
              </a:rPr>
              <a:t>Large </a:t>
            </a:r>
            <a:r>
              <a:rPr lang="en-US" altLang="zh-TW" sz="1400" dirty="0">
                <a:solidFill>
                  <a:schemeClr val="accent2"/>
                </a:solidFill>
              </a:rPr>
              <a:t>tank at a known intermediate </a:t>
            </a:r>
            <a:r>
              <a:rPr lang="en-US" altLang="zh-TW" sz="1400" dirty="0" smtClean="0">
                <a:solidFill>
                  <a:schemeClr val="accent2"/>
                </a:solidFill>
              </a:rPr>
              <a:t>level.</a:t>
            </a:r>
          </a:p>
          <a:p>
            <a:pPr marL="285750" indent="-285750">
              <a:buSzPct val="70000"/>
              <a:buFont typeface="Wingdings" panose="05000000000000000000" pitchFamily="2" charset="2"/>
              <a:buChar char="l"/>
            </a:pPr>
            <a:r>
              <a:rPr lang="en-US" altLang="zh-TW" sz="1400" dirty="0">
                <a:solidFill>
                  <a:schemeClr val="accent2"/>
                </a:solidFill>
              </a:rPr>
              <a:t>Open the valve, water </a:t>
            </a:r>
            <a:r>
              <a:rPr lang="en-US" altLang="zh-TW" sz="1400" dirty="0" smtClean="0">
                <a:solidFill>
                  <a:schemeClr val="accent2"/>
                </a:solidFill>
              </a:rPr>
              <a:t>flows </a:t>
            </a:r>
            <a:r>
              <a:rPr lang="en-US" altLang="zh-TW" sz="1400" dirty="0">
                <a:solidFill>
                  <a:schemeClr val="accent2"/>
                </a:solidFill>
              </a:rPr>
              <a:t>from the </a:t>
            </a:r>
            <a:r>
              <a:rPr lang="en-US" altLang="zh-TW" sz="1400" dirty="0" smtClean="0">
                <a:solidFill>
                  <a:schemeClr val="accent2"/>
                </a:solidFill>
              </a:rPr>
              <a:t>large tank </a:t>
            </a:r>
            <a:r>
              <a:rPr lang="en-US" altLang="zh-TW" sz="1400" dirty="0">
                <a:solidFill>
                  <a:schemeClr val="accent2"/>
                </a:solidFill>
              </a:rPr>
              <a:t>to the </a:t>
            </a:r>
            <a:r>
              <a:rPr lang="en-US" altLang="zh-TW" sz="1400" dirty="0" smtClean="0">
                <a:solidFill>
                  <a:schemeClr val="accent2"/>
                </a:solidFill>
              </a:rPr>
              <a:t>small tank.</a:t>
            </a:r>
            <a:endParaRPr lang="en-US" altLang="zh-TW" sz="1400" dirty="0">
              <a:solidFill>
                <a:schemeClr val="accent2"/>
              </a:solidFill>
            </a:endParaRPr>
          </a:p>
          <a:p>
            <a:pPr marL="285750" indent="-285750">
              <a:buSzPct val="70000"/>
              <a:buFont typeface="Wingdings" panose="05000000000000000000" pitchFamily="2" charset="2"/>
              <a:buChar char="l"/>
            </a:pPr>
            <a:r>
              <a:rPr lang="en-US" altLang="zh-TW" sz="1400" dirty="0" smtClean="0">
                <a:solidFill>
                  <a:schemeClr val="accent2"/>
                </a:solidFill>
              </a:rPr>
              <a:t>Decreasing </a:t>
            </a:r>
            <a:r>
              <a:rPr lang="en-US" altLang="zh-TW" sz="1400" dirty="0">
                <a:solidFill>
                  <a:schemeClr val="accent2"/>
                </a:solidFill>
              </a:rPr>
              <a:t>the level of the water surface in the large </a:t>
            </a:r>
            <a:r>
              <a:rPr lang="en-US" altLang="zh-TW" sz="1400" dirty="0" smtClean="0">
                <a:solidFill>
                  <a:schemeClr val="accent2"/>
                </a:solidFill>
              </a:rPr>
              <a:t>tank slightly.</a:t>
            </a:r>
          </a:p>
          <a:p>
            <a:pPr marL="285750" indent="-285750">
              <a:buSzPct val="70000"/>
              <a:buFont typeface="Wingdings" panose="05000000000000000000" pitchFamily="2" charset="2"/>
              <a:buChar char="l"/>
            </a:pPr>
            <a:r>
              <a:rPr lang="en-US" altLang="zh-TW" sz="1400" dirty="0">
                <a:solidFill>
                  <a:schemeClr val="accent2"/>
                </a:solidFill>
              </a:rPr>
              <a:t>This </a:t>
            </a:r>
            <a:r>
              <a:rPr lang="en-US" altLang="zh-TW" sz="1400" dirty="0" smtClean="0">
                <a:solidFill>
                  <a:schemeClr val="accent2"/>
                </a:solidFill>
              </a:rPr>
              <a:t>decrease </a:t>
            </a:r>
            <a:r>
              <a:rPr lang="en-US" altLang="zh-TW" sz="1400" dirty="0">
                <a:solidFill>
                  <a:schemeClr val="accent2"/>
                </a:solidFill>
              </a:rPr>
              <a:t>in level is observed as the reading </a:t>
            </a:r>
            <a:r>
              <a:rPr lang="en-US" altLang="zh-TW" sz="1400" dirty="0" smtClean="0">
                <a:solidFill>
                  <a:schemeClr val="accent2"/>
                </a:solidFill>
              </a:rPr>
              <a:t>of 0 </a:t>
            </a:r>
            <a:r>
              <a:rPr lang="en-US" altLang="zh-TW" sz="1400" dirty="0">
                <a:solidFill>
                  <a:schemeClr val="accent2"/>
                </a:solidFill>
              </a:rPr>
              <a:t>from the storage </a:t>
            </a:r>
            <a:r>
              <a:rPr lang="en-US" altLang="zh-TW" sz="1400" dirty="0" smtClean="0">
                <a:solidFill>
                  <a:schemeClr val="accent2"/>
                </a:solidFill>
              </a:rPr>
              <a:t>tank.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4945974"/>
            <a:ext cx="2880320" cy="16750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91880" y="5666085"/>
            <a:ext cx="4685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+mn-ea"/>
              </a:rPr>
              <a:t>a logic </a:t>
            </a:r>
            <a:r>
              <a:rPr lang="en-US" altLang="zh-TW" dirty="0" smtClean="0">
                <a:solidFill>
                  <a:srgbClr val="C00000"/>
                </a:solidFill>
                <a:latin typeface="+mn-ea"/>
              </a:rPr>
              <a:t>DRAM cell model, which is a D latch.</a:t>
            </a:r>
            <a:endParaRPr lang="zh-TW" altLang="en-US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511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04800"/>
            <a:ext cx="2351606" cy="372603"/>
          </a:xfrm>
        </p:spPr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DRAM Bit </a:t>
            </a:r>
            <a:r>
              <a:rPr lang="en-US" altLang="zh-TW" dirty="0">
                <a:ea typeface="新細明體" panose="02020500000000000000" pitchFamily="18" charset="-120"/>
              </a:rPr>
              <a:t>Slice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10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2049265" cy="512727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584" y="764704"/>
            <a:ext cx="5069832" cy="6050766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 bwMode="auto">
          <a:xfrm>
            <a:off x="501874" y="1058862"/>
            <a:ext cx="541734" cy="2730177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圓角矩形 6"/>
          <p:cNvSpPr/>
          <p:nvPr/>
        </p:nvSpPr>
        <p:spPr bwMode="auto">
          <a:xfrm>
            <a:off x="3563888" y="724108"/>
            <a:ext cx="432048" cy="2560875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圓角矩形 7"/>
          <p:cNvSpPr/>
          <p:nvPr/>
        </p:nvSpPr>
        <p:spPr bwMode="auto">
          <a:xfrm>
            <a:off x="1255838" y="4931643"/>
            <a:ext cx="579858" cy="216024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1619672" y="5141517"/>
            <a:ext cx="648072" cy="231700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圓角矩形 10"/>
          <p:cNvSpPr/>
          <p:nvPr/>
        </p:nvSpPr>
        <p:spPr bwMode="auto">
          <a:xfrm>
            <a:off x="3199331" y="5085184"/>
            <a:ext cx="517231" cy="181298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圓角矩形 11"/>
          <p:cNvSpPr/>
          <p:nvPr/>
        </p:nvSpPr>
        <p:spPr bwMode="auto">
          <a:xfrm>
            <a:off x="7783785" y="6111950"/>
            <a:ext cx="504056" cy="208220"/>
          </a:xfrm>
          <a:prstGeom prst="roundRect">
            <a:avLst/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89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04800"/>
            <a:ext cx="5334666" cy="372603"/>
          </a:xfrm>
        </p:spPr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Timing Waveform – Write Operation</a:t>
            </a:r>
          </a:p>
        </p:txBody>
      </p:sp>
      <p:sp>
        <p:nvSpPr>
          <p:cNvPr id="9222" name="Text Box 7"/>
          <p:cNvSpPr txBox="1">
            <a:spLocks noChangeArrowheads="1"/>
          </p:cNvSpPr>
          <p:nvPr/>
        </p:nvSpPr>
        <p:spPr bwMode="auto">
          <a:xfrm>
            <a:off x="1447800" y="3962400"/>
            <a:ext cx="6096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9223" name="Text Box 10"/>
          <p:cNvSpPr txBox="1">
            <a:spLocks noChangeArrowheads="1"/>
          </p:cNvSpPr>
          <p:nvPr/>
        </p:nvSpPr>
        <p:spPr bwMode="auto">
          <a:xfrm>
            <a:off x="1447800" y="3962400"/>
            <a:ext cx="4953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9224" name="Text Box 15"/>
          <p:cNvSpPr txBox="1">
            <a:spLocks noChangeArrowheads="1"/>
          </p:cNvSpPr>
          <p:nvPr/>
        </p:nvSpPr>
        <p:spPr bwMode="auto">
          <a:xfrm>
            <a:off x="1752600" y="3886200"/>
            <a:ext cx="464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1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800100" y="827176"/>
            <a:ext cx="7056784" cy="1036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203200" indent="-203200" algn="l" rtl="0" eaLnBrk="0" fontAlgn="base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SzPct val="100000"/>
              <a:buChar char="°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90500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-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171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600"/>
              </a:spcBef>
              <a:buFontTx/>
              <a:buAutoNum type="arabicPeriod"/>
            </a:pPr>
            <a:r>
              <a:rPr lang="en-US" altLang="zh-TW" sz="1800" dirty="0" smtClean="0">
                <a:ea typeface="新細明體" panose="02020500000000000000" pitchFamily="18" charset="-120"/>
              </a:rPr>
              <a:t>The row </a:t>
            </a:r>
            <a:r>
              <a:rPr lang="en-US" altLang="zh-TW" sz="1800" dirty="0">
                <a:ea typeface="新細明體" panose="02020500000000000000" pitchFamily="18" charset="-120"/>
              </a:rPr>
              <a:t>address is 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applied, RAS </a:t>
            </a:r>
            <a:r>
              <a:rPr lang="en-US" altLang="zh-TW" sz="1800" dirty="0">
                <a:ea typeface="新細明體" panose="02020500000000000000" pitchFamily="18" charset="-120"/>
              </a:rPr>
              <a:t>changes from 1 to 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0.</a:t>
            </a:r>
          </a:p>
          <a:p>
            <a:pPr marL="457200" indent="-457200">
              <a:spcBef>
                <a:spcPts val="600"/>
              </a:spcBef>
              <a:buFontTx/>
              <a:buAutoNum type="arabicPeriod"/>
            </a:pPr>
            <a:r>
              <a:rPr lang="en-US" altLang="zh-TW" sz="1800" dirty="0">
                <a:ea typeface="新細明體" panose="02020500000000000000" pitchFamily="18" charset="-120"/>
              </a:rPr>
              <a:t>The 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column </a:t>
            </a:r>
            <a:r>
              <a:rPr lang="en-US" altLang="zh-TW" sz="1800" dirty="0">
                <a:ea typeface="新細明體" panose="02020500000000000000" pitchFamily="18" charset="-120"/>
              </a:rPr>
              <a:t>address is 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applied, CAS </a:t>
            </a:r>
            <a:r>
              <a:rPr lang="en-US" altLang="zh-TW" sz="1800" dirty="0">
                <a:ea typeface="新細明體" panose="02020500000000000000" pitchFamily="18" charset="-120"/>
              </a:rPr>
              <a:t>changes from 1 to 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0</a:t>
            </a:r>
            <a:r>
              <a:rPr lang="en-US" altLang="zh-TW" sz="1800" dirty="0">
                <a:ea typeface="新細明體" panose="02020500000000000000" pitchFamily="18" charset="-120"/>
              </a:rPr>
              <a:t>.</a:t>
            </a:r>
            <a:endParaRPr lang="en-US" altLang="zh-TW" sz="1800" dirty="0" smtClean="0">
              <a:ea typeface="新細明體" panose="02020500000000000000" pitchFamily="18" charset="-120"/>
            </a:endParaRPr>
          </a:p>
          <a:p>
            <a:pPr marL="457200" indent="-457200">
              <a:spcBef>
                <a:spcPts val="600"/>
              </a:spcBef>
              <a:buFontTx/>
              <a:buAutoNum type="arabicPeriod"/>
            </a:pPr>
            <a:r>
              <a:rPr lang="en-US" altLang="zh-TW" sz="1800" dirty="0">
                <a:ea typeface="新細明體" panose="02020500000000000000" pitchFamily="18" charset="-120"/>
              </a:rPr>
              <a:t>The input data with Read/Write = 0 is applied over a time interval similar 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to that </a:t>
            </a:r>
            <a:r>
              <a:rPr lang="en-US" altLang="zh-TW" sz="1800" dirty="0">
                <a:ea typeface="新細明體" panose="02020500000000000000" pitchFamily="18" charset="-120"/>
              </a:rPr>
              <a:t>for 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the column address.</a:t>
            </a:r>
            <a:endParaRPr lang="en-US" altLang="zh-TW" sz="1800" dirty="0">
              <a:ea typeface="新細明體" panose="02020500000000000000" pitchFamily="18" charset="-120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447800" y="3962400"/>
            <a:ext cx="6096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zh-TW" altLang="en-US"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37" y="2000951"/>
            <a:ext cx="7253971" cy="4725144"/>
          </a:xfrm>
          <a:prstGeom prst="rect">
            <a:avLst/>
          </a:prstGeom>
        </p:spPr>
      </p:pic>
      <p:sp>
        <p:nvSpPr>
          <p:cNvPr id="18" name="Line 5"/>
          <p:cNvSpPr>
            <a:spLocks noChangeShapeType="1"/>
          </p:cNvSpPr>
          <p:nvPr/>
        </p:nvSpPr>
        <p:spPr bwMode="auto">
          <a:xfrm>
            <a:off x="4067944" y="1384201"/>
            <a:ext cx="57606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22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04800"/>
            <a:ext cx="5324214" cy="372603"/>
          </a:xfrm>
        </p:spPr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Timing Waveform – Read Operation</a:t>
            </a:r>
          </a:p>
        </p:txBody>
      </p:sp>
      <p:sp>
        <p:nvSpPr>
          <p:cNvPr id="11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1415777" y="3818384"/>
            <a:ext cx="6096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415777" y="3818384"/>
            <a:ext cx="4953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1720577" y="3742184"/>
            <a:ext cx="464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zh-TW" altLang="en-US"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99758"/>
            <a:ext cx="7296130" cy="4741610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800100" y="827176"/>
            <a:ext cx="7395622" cy="1036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203200" indent="-203200" algn="l" rtl="0" eaLnBrk="0" fontAlgn="base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SzPct val="100000"/>
              <a:buChar char="°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90500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-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171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600"/>
              </a:spcBef>
              <a:buFontTx/>
              <a:buAutoNum type="arabicPeriod"/>
            </a:pPr>
            <a:r>
              <a:rPr lang="en-US" altLang="zh-TW" sz="1800" dirty="0" smtClean="0">
                <a:ea typeface="新細明體" panose="02020500000000000000" pitchFamily="18" charset="-120"/>
              </a:rPr>
              <a:t>The row </a:t>
            </a:r>
            <a:r>
              <a:rPr lang="en-US" altLang="zh-TW" sz="1800" dirty="0">
                <a:ea typeface="新細明體" panose="02020500000000000000" pitchFamily="18" charset="-120"/>
              </a:rPr>
              <a:t>address is 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applied, RAS </a:t>
            </a:r>
            <a:r>
              <a:rPr lang="en-US" altLang="zh-TW" sz="1800" dirty="0">
                <a:ea typeface="新細明體" panose="02020500000000000000" pitchFamily="18" charset="-120"/>
              </a:rPr>
              <a:t>changes from 1 to 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0.</a:t>
            </a:r>
          </a:p>
          <a:p>
            <a:pPr marL="457200" indent="-457200">
              <a:spcBef>
                <a:spcPts val="600"/>
              </a:spcBef>
              <a:buFontTx/>
              <a:buAutoNum type="arabicPeriod"/>
            </a:pPr>
            <a:r>
              <a:rPr lang="en-US" altLang="zh-TW" sz="1800" dirty="0">
                <a:ea typeface="新細明體" panose="02020500000000000000" pitchFamily="18" charset="-120"/>
              </a:rPr>
              <a:t>The 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column </a:t>
            </a:r>
            <a:r>
              <a:rPr lang="en-US" altLang="zh-TW" sz="1800" dirty="0">
                <a:ea typeface="新細明體" panose="02020500000000000000" pitchFamily="18" charset="-120"/>
              </a:rPr>
              <a:t>address is 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applied, CAS </a:t>
            </a:r>
            <a:r>
              <a:rPr lang="en-US" altLang="zh-TW" sz="1800" dirty="0">
                <a:ea typeface="新細明體" panose="02020500000000000000" pitchFamily="18" charset="-120"/>
              </a:rPr>
              <a:t>changes from 1 to 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0</a:t>
            </a:r>
            <a:r>
              <a:rPr lang="en-US" altLang="zh-TW" sz="1800" dirty="0">
                <a:ea typeface="新細明體" panose="02020500000000000000" pitchFamily="18" charset="-120"/>
              </a:rPr>
              <a:t>.</a:t>
            </a:r>
            <a:endParaRPr lang="en-US" altLang="zh-TW" sz="1800" dirty="0" smtClean="0">
              <a:ea typeface="新細明體" panose="02020500000000000000" pitchFamily="18" charset="-120"/>
            </a:endParaRPr>
          </a:p>
          <a:p>
            <a:pPr marL="457200" indent="-457200">
              <a:spcBef>
                <a:spcPts val="600"/>
              </a:spcBef>
              <a:buFontTx/>
              <a:buAutoNum type="arabicPeriod"/>
            </a:pPr>
            <a:r>
              <a:rPr lang="en-US" altLang="zh-TW" sz="1800" dirty="0">
                <a:ea typeface="新細明體" panose="02020500000000000000" pitchFamily="18" charset="-120"/>
              </a:rPr>
              <a:t>The input data with Read/Write = 1 is applied, 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selected value</a:t>
            </a:r>
            <a:endParaRPr lang="en-US" altLang="zh-TW" sz="1800" dirty="0">
              <a:ea typeface="新細明體" panose="02020500000000000000" pitchFamily="18" charset="-12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1800" dirty="0" smtClean="0">
                <a:ea typeface="新細明體" panose="02020500000000000000" pitchFamily="18" charset="-120"/>
              </a:rPr>
              <a:t>       is sent </a:t>
            </a:r>
            <a:r>
              <a:rPr lang="en-US" altLang="zh-TW" sz="1800" dirty="0">
                <a:ea typeface="新細明體" panose="02020500000000000000" pitchFamily="18" charset="-120"/>
              </a:rPr>
              <a:t>to the Data output, which is enabled by Output 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enable.</a:t>
            </a:r>
            <a:endParaRPr lang="en-US" altLang="zh-TW" sz="1800" dirty="0">
              <a:ea typeface="新細明體" panose="02020500000000000000" pitchFamily="18" charset="-120"/>
            </a:endParaRPr>
          </a:p>
        </p:txBody>
      </p:sp>
      <p:sp>
        <p:nvSpPr>
          <p:cNvPr id="18" name="Line 5"/>
          <p:cNvSpPr>
            <a:spLocks noChangeShapeType="1"/>
          </p:cNvSpPr>
          <p:nvPr/>
        </p:nvSpPr>
        <p:spPr bwMode="auto">
          <a:xfrm>
            <a:off x="4067944" y="1384201"/>
            <a:ext cx="57606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6368776" y="1619275"/>
            <a:ext cx="1515591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744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04800"/>
            <a:ext cx="2004972" cy="372603"/>
          </a:xfrm>
        </p:spPr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DRAM Types</a:t>
            </a:r>
          </a:p>
        </p:txBody>
      </p:sp>
      <p:sp>
        <p:nvSpPr>
          <p:cNvPr id="10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0"/>
            <a:ext cx="80391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7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矩形 1"/>
          <p:cNvSpPr>
            <a:spLocks noChangeArrowheads="1"/>
          </p:cNvSpPr>
          <p:nvPr/>
        </p:nvSpPr>
        <p:spPr bwMode="auto">
          <a:xfrm>
            <a:off x="2157413" y="2011363"/>
            <a:ext cx="433387" cy="37147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27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zh-TW" altLang="en-US" smtClean="0">
              <a:ea typeface="新細明體" panose="02020500000000000000" pitchFamily="18" charset="-120"/>
            </a:endParaRPr>
          </a:p>
        </p:txBody>
      </p:sp>
      <p:sp>
        <p:nvSpPr>
          <p:cNvPr id="8196" name="文字方塊 3"/>
          <p:cNvSpPr txBox="1">
            <a:spLocks noChangeArrowheads="1"/>
          </p:cNvSpPr>
          <p:nvPr/>
        </p:nvSpPr>
        <p:spPr bwMode="auto">
          <a:xfrm>
            <a:off x="2082800" y="104298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>
                <a:solidFill>
                  <a:schemeClr val="accent2"/>
                </a:solidFill>
                <a:ea typeface="新細明體" panose="02020500000000000000" pitchFamily="18" charset="-120"/>
              </a:rPr>
              <a:t>1M bits</a:t>
            </a:r>
            <a:endParaRPr lang="zh-TW" altLang="en-US">
              <a:solidFill>
                <a:schemeClr val="accent2"/>
              </a:solidFill>
              <a:ea typeface="新細明體" panose="02020500000000000000" pitchFamily="18" charset="-120"/>
            </a:endParaRPr>
          </a:p>
        </p:txBody>
      </p:sp>
      <p:cxnSp>
        <p:nvCxnSpPr>
          <p:cNvPr id="8197" name="直線單箭頭接點 10"/>
          <p:cNvCxnSpPr>
            <a:cxnSpLocks noChangeShapeType="1"/>
          </p:cNvCxnSpPr>
          <p:nvPr/>
        </p:nvCxnSpPr>
        <p:spPr bwMode="auto">
          <a:xfrm>
            <a:off x="2374900" y="1700213"/>
            <a:ext cx="0" cy="28892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98" name="直線單箭頭接點 14"/>
          <p:cNvCxnSpPr>
            <a:cxnSpLocks noChangeShapeType="1"/>
          </p:cNvCxnSpPr>
          <p:nvPr/>
        </p:nvCxnSpPr>
        <p:spPr bwMode="auto">
          <a:xfrm>
            <a:off x="2376488" y="5726113"/>
            <a:ext cx="0" cy="28892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99" name="文字方塊 11"/>
          <p:cNvSpPr txBox="1">
            <a:spLocks noChangeArrowheads="1"/>
          </p:cNvSpPr>
          <p:nvPr/>
        </p:nvSpPr>
        <p:spPr bwMode="auto">
          <a:xfrm>
            <a:off x="2374900" y="1662113"/>
            <a:ext cx="584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1-bit</a:t>
            </a:r>
            <a:endParaRPr lang="zh-TW" altLang="en-US" sz="1600">
              <a:ea typeface="新細明體" panose="02020500000000000000" pitchFamily="18" charset="-120"/>
            </a:endParaRPr>
          </a:p>
        </p:txBody>
      </p:sp>
      <p:sp>
        <p:nvSpPr>
          <p:cNvPr id="8200" name="文字方塊 16"/>
          <p:cNvSpPr txBox="1">
            <a:spLocks noChangeArrowheads="1"/>
          </p:cNvSpPr>
          <p:nvPr/>
        </p:nvSpPr>
        <p:spPr bwMode="auto">
          <a:xfrm>
            <a:off x="2374900" y="5726113"/>
            <a:ext cx="5842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1-bit</a:t>
            </a:r>
            <a:endParaRPr lang="zh-TW" altLang="en-US" sz="1600">
              <a:ea typeface="新細明體" panose="02020500000000000000" pitchFamily="18" charset="-120"/>
            </a:endParaRPr>
          </a:p>
        </p:txBody>
      </p:sp>
      <p:sp>
        <p:nvSpPr>
          <p:cNvPr id="8201" name="文字方塊 13"/>
          <p:cNvSpPr txBox="1">
            <a:spLocks noChangeArrowheads="1"/>
          </p:cNvSpPr>
          <p:nvPr/>
        </p:nvSpPr>
        <p:spPr bwMode="auto">
          <a:xfrm>
            <a:off x="1643063" y="3621088"/>
            <a:ext cx="2397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        2</a:t>
            </a:r>
            <a:r>
              <a:rPr lang="en-US" altLang="zh-TW" baseline="30000">
                <a:ea typeface="新細明體" panose="02020500000000000000" pitchFamily="18" charset="-120"/>
              </a:rPr>
              <a:t>20 </a:t>
            </a:r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memory cells</a:t>
            </a:r>
            <a:endParaRPr lang="zh-TW" altLang="en-US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8202" name="文字方塊 18"/>
          <p:cNvSpPr txBox="1">
            <a:spLocks noChangeArrowheads="1"/>
          </p:cNvSpPr>
          <p:nvPr/>
        </p:nvSpPr>
        <p:spPr bwMode="auto">
          <a:xfrm>
            <a:off x="292100" y="3360738"/>
            <a:ext cx="15430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>
                <a:solidFill>
                  <a:srgbClr val="FF0000"/>
                </a:solidFill>
                <a:ea typeface="新細明體" panose="02020500000000000000" pitchFamily="18" charset="-120"/>
              </a:rPr>
              <a:t>        20</a:t>
            </a:r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</a:p>
          <a:p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address lines</a:t>
            </a:r>
            <a:endParaRPr lang="zh-TW" altLang="en-US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6611938" y="2636813"/>
            <a:ext cx="2097087" cy="22542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27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zh-TW" altLang="en-US" smtClean="0">
              <a:ea typeface="新細明體" panose="02020500000000000000" pitchFamily="18" charset="-120"/>
            </a:endParaRPr>
          </a:p>
        </p:txBody>
      </p:sp>
      <p:sp>
        <p:nvSpPr>
          <p:cNvPr id="24" name="文字方塊 23"/>
          <p:cNvSpPr txBox="1">
            <a:spLocks noChangeArrowheads="1"/>
          </p:cNvSpPr>
          <p:nvPr/>
        </p:nvSpPr>
        <p:spPr bwMode="auto">
          <a:xfrm>
            <a:off x="6962776" y="1717822"/>
            <a:ext cx="928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dirty="0">
                <a:solidFill>
                  <a:schemeClr val="accent2"/>
                </a:solidFill>
                <a:ea typeface="新細明體" panose="02020500000000000000" pitchFamily="18" charset="-120"/>
              </a:rPr>
              <a:t>1M bits</a:t>
            </a:r>
            <a:endParaRPr lang="zh-TW" altLang="en-US" dirty="0">
              <a:solidFill>
                <a:schemeClr val="accent2"/>
              </a:solidFill>
              <a:ea typeface="新細明體" panose="02020500000000000000" pitchFamily="18" charset="-120"/>
            </a:endParaRPr>
          </a:p>
        </p:txBody>
      </p:sp>
      <p:cxnSp>
        <p:nvCxnSpPr>
          <p:cNvPr id="25" name="直線單箭頭接點 24"/>
          <p:cNvCxnSpPr>
            <a:cxnSpLocks noChangeShapeType="1"/>
          </p:cNvCxnSpPr>
          <p:nvPr/>
        </p:nvCxnSpPr>
        <p:spPr bwMode="auto">
          <a:xfrm>
            <a:off x="7548563" y="2325663"/>
            <a:ext cx="0" cy="28892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線單箭頭接點 25"/>
          <p:cNvCxnSpPr>
            <a:cxnSpLocks noChangeShapeType="1"/>
          </p:cNvCxnSpPr>
          <p:nvPr/>
        </p:nvCxnSpPr>
        <p:spPr bwMode="auto">
          <a:xfrm>
            <a:off x="7623175" y="4891063"/>
            <a:ext cx="0" cy="28733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文字方塊 26"/>
          <p:cNvSpPr txBox="1">
            <a:spLocks noChangeArrowheads="1"/>
          </p:cNvSpPr>
          <p:nvPr/>
        </p:nvSpPr>
        <p:spPr bwMode="auto">
          <a:xfrm>
            <a:off x="7548563" y="2287563"/>
            <a:ext cx="584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8-bit</a:t>
            </a:r>
            <a:endParaRPr lang="zh-TW" altLang="en-US" sz="1600">
              <a:ea typeface="新細明體" panose="02020500000000000000" pitchFamily="18" charset="-120"/>
            </a:endParaRPr>
          </a:p>
        </p:txBody>
      </p:sp>
      <p:sp>
        <p:nvSpPr>
          <p:cNvPr id="28" name="文字方塊 27"/>
          <p:cNvSpPr txBox="1">
            <a:spLocks noChangeArrowheads="1"/>
          </p:cNvSpPr>
          <p:nvPr/>
        </p:nvSpPr>
        <p:spPr bwMode="auto">
          <a:xfrm>
            <a:off x="7620000" y="4891063"/>
            <a:ext cx="584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8-bit</a:t>
            </a:r>
            <a:endParaRPr lang="zh-TW" altLang="en-US" sz="1600">
              <a:ea typeface="新細明體" panose="02020500000000000000" pitchFamily="18" charset="-120"/>
            </a:endParaRPr>
          </a:p>
        </p:txBody>
      </p:sp>
      <p:sp>
        <p:nvSpPr>
          <p:cNvPr id="30" name="文字方塊 29"/>
          <p:cNvSpPr txBox="1">
            <a:spLocks noChangeArrowheads="1"/>
          </p:cNvSpPr>
          <p:nvPr/>
        </p:nvSpPr>
        <p:spPr bwMode="auto">
          <a:xfrm>
            <a:off x="6889750" y="3330550"/>
            <a:ext cx="15446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        2</a:t>
            </a:r>
            <a:r>
              <a:rPr lang="en-US" altLang="zh-TW" baseline="30000">
                <a:ea typeface="新細明體" panose="02020500000000000000" pitchFamily="18" charset="-120"/>
              </a:rPr>
              <a:t>17 </a:t>
            </a:r>
          </a:p>
          <a:p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memory cells</a:t>
            </a:r>
            <a:endParaRPr lang="zh-TW" altLang="en-US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32" name="文字方塊 31"/>
          <p:cNvSpPr txBox="1">
            <a:spLocks noChangeArrowheads="1"/>
          </p:cNvSpPr>
          <p:nvPr/>
        </p:nvSpPr>
        <p:spPr bwMode="auto">
          <a:xfrm>
            <a:off x="4716463" y="3330550"/>
            <a:ext cx="15430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        17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</a:p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address lines</a:t>
            </a:r>
            <a:endParaRPr lang="zh-TW" altLang="en-US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20" name="文字方塊 19"/>
          <p:cNvSpPr txBox="1">
            <a:spLocks noChangeArrowheads="1"/>
          </p:cNvSpPr>
          <p:nvPr/>
        </p:nvSpPr>
        <p:spPr bwMode="auto">
          <a:xfrm>
            <a:off x="3851275" y="1052513"/>
            <a:ext cx="2262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>
                <a:solidFill>
                  <a:schemeClr val="accent2"/>
                </a:solidFill>
                <a:ea typeface="新細明體" panose="02020500000000000000" pitchFamily="18" charset="-120"/>
              </a:rPr>
              <a:t>(   2</a:t>
            </a:r>
            <a:r>
              <a:rPr lang="en-US" altLang="zh-TW" baseline="30000">
                <a:solidFill>
                  <a:schemeClr val="accent2"/>
                </a:solidFill>
                <a:ea typeface="新細明體" panose="02020500000000000000" pitchFamily="18" charset="-120"/>
              </a:rPr>
              <a:t>20</a:t>
            </a:r>
            <a:r>
              <a:rPr lang="en-US" altLang="zh-TW">
                <a:solidFill>
                  <a:schemeClr val="accent2"/>
                </a:solidFill>
                <a:ea typeface="新細明體" panose="02020500000000000000" pitchFamily="18" charset="-120"/>
              </a:rPr>
              <a:t>x1   =  2</a:t>
            </a:r>
            <a:r>
              <a:rPr lang="en-US" altLang="zh-TW" baseline="30000">
                <a:solidFill>
                  <a:schemeClr val="accent2"/>
                </a:solidFill>
                <a:ea typeface="新細明體" panose="02020500000000000000" pitchFamily="18" charset="-120"/>
              </a:rPr>
              <a:t>17</a:t>
            </a:r>
            <a:r>
              <a:rPr lang="en-US" altLang="zh-TW">
                <a:solidFill>
                  <a:schemeClr val="accent2"/>
                </a:solidFill>
                <a:ea typeface="新細明體" panose="02020500000000000000" pitchFamily="18" charset="-120"/>
              </a:rPr>
              <a:t>x8  ) </a:t>
            </a:r>
            <a:endParaRPr lang="zh-TW" altLang="en-US">
              <a:solidFill>
                <a:schemeClr val="accent2"/>
              </a:solidFill>
              <a:ea typeface="新細明體" panose="02020500000000000000" pitchFamily="18" charset="-120"/>
            </a:endParaRPr>
          </a:p>
        </p:txBody>
      </p:sp>
      <p:sp>
        <p:nvSpPr>
          <p:cNvPr id="21" name="向右箭號 20"/>
          <p:cNvSpPr>
            <a:spLocks noChangeArrowheads="1"/>
          </p:cNvSpPr>
          <p:nvPr/>
        </p:nvSpPr>
        <p:spPr bwMode="auto">
          <a:xfrm>
            <a:off x="3543300" y="1149350"/>
            <a:ext cx="288925" cy="176213"/>
          </a:xfrm>
          <a:prstGeom prst="rightArrow">
            <a:avLst>
              <a:gd name="adj1" fmla="val 50000"/>
              <a:gd name="adj2" fmla="val 49918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4" name="向右箭號 33"/>
          <p:cNvSpPr>
            <a:spLocks noChangeArrowheads="1"/>
          </p:cNvSpPr>
          <p:nvPr/>
        </p:nvSpPr>
        <p:spPr bwMode="auto">
          <a:xfrm>
            <a:off x="6289675" y="3670275"/>
            <a:ext cx="287338" cy="185738"/>
          </a:xfrm>
          <a:prstGeom prst="rightArrow">
            <a:avLst>
              <a:gd name="adj1" fmla="val 50000"/>
              <a:gd name="adj2" fmla="val 49898"/>
            </a:avLst>
          </a:prstGeom>
          <a:solidFill>
            <a:schemeClr val="accent2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8215" name="向右箭號 38"/>
          <p:cNvSpPr>
            <a:spLocks noChangeArrowheads="1"/>
          </p:cNvSpPr>
          <p:nvPr/>
        </p:nvSpPr>
        <p:spPr bwMode="auto">
          <a:xfrm>
            <a:off x="1835150" y="3716338"/>
            <a:ext cx="288925" cy="185737"/>
          </a:xfrm>
          <a:prstGeom prst="rightArrow">
            <a:avLst>
              <a:gd name="adj1" fmla="val 50000"/>
              <a:gd name="adj2" fmla="val 50174"/>
            </a:avLst>
          </a:prstGeom>
          <a:solidFill>
            <a:schemeClr val="accent2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1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33" name="文字方塊 32"/>
          <p:cNvSpPr txBox="1">
            <a:spLocks noChangeArrowheads="1"/>
          </p:cNvSpPr>
          <p:nvPr/>
        </p:nvSpPr>
        <p:spPr bwMode="auto">
          <a:xfrm>
            <a:off x="7812360" y="1710654"/>
            <a:ext cx="11400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=</a:t>
            </a:r>
            <a:r>
              <a:rPr lang="zh-TW" altLang="en-US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128 KB</a:t>
            </a:r>
            <a:endParaRPr lang="zh-TW" altLang="en-US" dirty="0">
              <a:solidFill>
                <a:schemeClr val="accent2"/>
              </a:solidFill>
              <a:ea typeface="新細明體" panose="02020500000000000000" pitchFamily="18" charset="-120"/>
            </a:endParaRPr>
          </a:p>
        </p:txBody>
      </p: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248085"/>
            <a:ext cx="1920398" cy="372603"/>
          </a:xfrm>
          <a:noFill/>
          <a:ln/>
        </p:spPr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Introduction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033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7" grpId="0"/>
      <p:bldP spid="28" grpId="0"/>
      <p:bldP spid="30" grpId="0"/>
      <p:bldP spid="32" grpId="0"/>
      <p:bldP spid="20" grpId="0"/>
      <p:bldP spid="21" grpId="0" animBg="1"/>
      <p:bldP spid="34" grpId="0" animBg="1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672" y="1988840"/>
            <a:ext cx="5401096" cy="765175"/>
          </a:xfrm>
        </p:spPr>
        <p:txBody>
          <a:bodyPr/>
          <a:lstStyle/>
          <a:p>
            <a:pPr eaLnBrk="1" hangingPunct="1"/>
            <a:r>
              <a:rPr lang="en-US" altLang="zh-TW" sz="3600" dirty="0" smtClean="0"/>
              <a:t>Read-Only</a:t>
            </a:r>
            <a:r>
              <a:rPr lang="en-US" altLang="zh-TW" sz="3600" dirty="0" smtClean="0">
                <a:ea typeface="新細明體" panose="02020500000000000000" pitchFamily="18" charset="-120"/>
                <a:cs typeface="華康新特圓體"/>
              </a:rPr>
              <a:t> </a:t>
            </a:r>
            <a:r>
              <a:rPr lang="en-US" altLang="zh-TW" sz="3600" dirty="0">
                <a:ea typeface="新細明體" panose="02020500000000000000" pitchFamily="18" charset="-120"/>
                <a:cs typeface="華康新特圓體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78053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980728"/>
            <a:ext cx="8420100" cy="2887457"/>
          </a:xfrm>
          <a:noFill/>
        </p:spPr>
        <p:txBody>
          <a:bodyPr/>
          <a:lstStyle/>
          <a:p>
            <a:pPr>
              <a:spcBef>
                <a:spcPts val="18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ea typeface="新細明體" panose="02020500000000000000" pitchFamily="18" charset="-120"/>
              </a:rPr>
              <a:t>ROMs store </a:t>
            </a:r>
            <a:r>
              <a:rPr lang="en-US" altLang="zh-TW" b="0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permanent</a:t>
            </a:r>
            <a:r>
              <a:rPr lang="en-US" altLang="zh-TW" b="0" dirty="0" smtClean="0">
                <a:ea typeface="新細明體" panose="02020500000000000000" pitchFamily="18" charset="-120"/>
              </a:rPr>
              <a:t> binary information</a:t>
            </a:r>
          </a:p>
          <a:p>
            <a:pPr>
              <a:spcBef>
                <a:spcPts val="24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ea typeface="新細明體" panose="02020500000000000000" pitchFamily="18" charset="-120"/>
              </a:rPr>
              <a:t>ROMs are effective at implementing truth tables</a:t>
            </a:r>
          </a:p>
          <a:p>
            <a:pPr lvl="1">
              <a:spcBef>
                <a:spcPts val="12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2000" b="0" dirty="0" smtClean="0">
                <a:solidFill>
                  <a:srgbClr val="005400"/>
                </a:solidFill>
                <a:ea typeface="新細明體" panose="02020500000000000000" pitchFamily="18" charset="-120"/>
              </a:rPr>
              <a:t>Any logic function can be implemented using ROMs</a:t>
            </a:r>
          </a:p>
          <a:p>
            <a:pPr>
              <a:spcBef>
                <a:spcPts val="24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ea typeface="新細明體" panose="02020500000000000000" pitchFamily="18" charset="-120"/>
              </a:rPr>
              <a:t>Also used in computer systems for initialization</a:t>
            </a:r>
          </a:p>
          <a:p>
            <a:pPr lvl="1">
              <a:spcBef>
                <a:spcPts val="12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solidFill>
                  <a:srgbClr val="005400"/>
                </a:solidFill>
                <a:ea typeface="新細明體" panose="02020500000000000000" pitchFamily="18" charset="-120"/>
              </a:rPr>
              <a:t>ROM doesn’t lose storage value when power is removed</a:t>
            </a:r>
          </a:p>
          <a:p>
            <a:pPr>
              <a:spcBef>
                <a:spcPts val="24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ea typeface="新細明體" panose="02020500000000000000" pitchFamily="18" charset="-120"/>
              </a:rPr>
              <a:t>Very useful for implementing FSMs</a:t>
            </a:r>
          </a:p>
        </p:txBody>
      </p:sp>
      <p:sp>
        <p:nvSpPr>
          <p:cNvPr id="21507" name="Rectangle 6"/>
          <p:cNvSpPr>
            <a:spLocks noGrp="1" noChangeArrowheads="1"/>
          </p:cNvSpPr>
          <p:nvPr>
            <p:ph type="title"/>
          </p:nvPr>
        </p:nvSpPr>
        <p:spPr>
          <a:xfrm>
            <a:off x="800100" y="304800"/>
            <a:ext cx="3987800" cy="368300"/>
          </a:xfrm>
          <a:noFill/>
        </p:spPr>
        <p:txBody>
          <a:bodyPr/>
          <a:lstStyle/>
          <a:p>
            <a:r>
              <a:rPr lang="en-US" altLang="zh-TW" smtClean="0">
                <a:ea typeface="新細明體" panose="02020500000000000000" pitchFamily="18" charset="-120"/>
              </a:rPr>
              <a:t>Read-Only Memory (ROM) </a:t>
            </a:r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C5848F-5EE8-411C-96E0-5D8230FCF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4372183"/>
            <a:ext cx="7772400" cy="163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Ø"/>
              <a:tabLst/>
              <a:defRPr/>
            </a:pP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2</a:t>
            </a:r>
            <a:r>
              <a:rPr kumimoji="1" lang="en-US" altLang="zh-TW" sz="2400" b="0" i="0" u="none" strike="noStrike" kern="0" cap="none" spc="0" normalizeH="0" baseline="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k</a:t>
            </a: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 x n ROM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k address input lines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enable input(s)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three-state outputs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endParaRPr kumimoji="1" lang="en-US" altLang="zh-TW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438" y="4437087"/>
            <a:ext cx="53530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51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04800"/>
            <a:ext cx="2278063" cy="368300"/>
          </a:xfrm>
        </p:spPr>
        <p:txBody>
          <a:bodyPr/>
          <a:lstStyle/>
          <a:p>
            <a:r>
              <a:rPr lang="en-US" altLang="zh-TW" smtClean="0">
                <a:ea typeface="新細明體" panose="02020500000000000000" pitchFamily="18" charset="-120"/>
              </a:rPr>
              <a:t>ROM Structure</a:t>
            </a:r>
          </a:p>
        </p:txBody>
      </p:sp>
      <p:grpSp>
        <p:nvGrpSpPr>
          <p:cNvPr id="631844" name="Group 36"/>
          <p:cNvGrpSpPr>
            <a:grpSpLocks/>
          </p:cNvGrpSpPr>
          <p:nvPr/>
        </p:nvGrpSpPr>
        <p:grpSpPr bwMode="auto">
          <a:xfrm>
            <a:off x="950913" y="3140968"/>
            <a:ext cx="7177087" cy="3476625"/>
            <a:chOff x="615" y="1776"/>
            <a:chExt cx="4521" cy="2190"/>
          </a:xfrm>
        </p:grpSpPr>
        <p:sp>
          <p:nvSpPr>
            <p:cNvPr id="24582" name="Rectangle 3"/>
            <p:cNvSpPr>
              <a:spLocks noChangeArrowheads="1"/>
            </p:cNvSpPr>
            <p:nvPr/>
          </p:nvSpPr>
          <p:spPr bwMode="auto">
            <a:xfrm>
              <a:off x="1632" y="1776"/>
              <a:ext cx="768" cy="13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583" name="Rectangle 4"/>
            <p:cNvSpPr>
              <a:spLocks noChangeArrowheads="1"/>
            </p:cNvSpPr>
            <p:nvPr/>
          </p:nvSpPr>
          <p:spPr bwMode="auto">
            <a:xfrm>
              <a:off x="3168" y="1776"/>
              <a:ext cx="1968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584" name="Line 5"/>
            <p:cNvSpPr>
              <a:spLocks noChangeShapeType="1"/>
            </p:cNvSpPr>
            <p:nvPr/>
          </p:nvSpPr>
          <p:spPr bwMode="auto">
            <a:xfrm>
              <a:off x="1296" y="216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585" name="Line 6"/>
            <p:cNvSpPr>
              <a:spLocks noChangeShapeType="1"/>
            </p:cNvSpPr>
            <p:nvPr/>
          </p:nvSpPr>
          <p:spPr bwMode="auto">
            <a:xfrm>
              <a:off x="1296" y="235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586" name="Line 7"/>
            <p:cNvSpPr>
              <a:spLocks noChangeShapeType="1"/>
            </p:cNvSpPr>
            <p:nvPr/>
          </p:nvSpPr>
          <p:spPr bwMode="auto">
            <a:xfrm>
              <a:off x="1296" y="268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587" name="Text Box 8"/>
            <p:cNvSpPr txBox="1">
              <a:spLocks noChangeArrowheads="1"/>
            </p:cNvSpPr>
            <p:nvPr/>
          </p:nvSpPr>
          <p:spPr bwMode="auto">
            <a:xfrm>
              <a:off x="1402" y="2400"/>
              <a:ext cx="152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.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.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.</a:t>
              </a:r>
            </a:p>
          </p:txBody>
        </p:sp>
        <p:sp>
          <p:nvSpPr>
            <p:cNvPr id="24588" name="Text Box 9"/>
            <p:cNvSpPr txBox="1">
              <a:spLocks noChangeArrowheads="1"/>
            </p:cNvSpPr>
            <p:nvPr/>
          </p:nvSpPr>
          <p:spPr bwMode="auto">
            <a:xfrm>
              <a:off x="615" y="1852"/>
              <a:ext cx="57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k </a:t>
              </a:r>
              <a:r>
                <a:rPr kumimoji="0" lang="en-US" altLang="zh-TW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Inputs</a:t>
              </a:r>
              <a:endPara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589" name="Line 10"/>
            <p:cNvSpPr>
              <a:spLocks noChangeShapeType="1"/>
            </p:cNvSpPr>
            <p:nvPr/>
          </p:nvSpPr>
          <p:spPr bwMode="auto">
            <a:xfrm flipH="1">
              <a:off x="1190" y="2068"/>
              <a:ext cx="48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590" name="Line 11"/>
            <p:cNvSpPr>
              <a:spLocks noChangeShapeType="1"/>
            </p:cNvSpPr>
            <p:nvPr/>
          </p:nvSpPr>
          <p:spPr bwMode="auto">
            <a:xfrm>
              <a:off x="1190" y="2164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591" name="Line 12"/>
            <p:cNvSpPr>
              <a:spLocks noChangeShapeType="1"/>
            </p:cNvSpPr>
            <p:nvPr/>
          </p:nvSpPr>
          <p:spPr bwMode="auto">
            <a:xfrm>
              <a:off x="1190" y="2692"/>
              <a:ext cx="96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592" name="Line 13"/>
            <p:cNvSpPr>
              <a:spLocks noChangeShapeType="1"/>
            </p:cNvSpPr>
            <p:nvPr/>
          </p:nvSpPr>
          <p:spPr bwMode="auto">
            <a:xfrm flipH="1">
              <a:off x="1046" y="2452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593" name="Text Box 14"/>
            <p:cNvSpPr txBox="1">
              <a:spLocks noChangeArrowheads="1"/>
            </p:cNvSpPr>
            <p:nvPr/>
          </p:nvSpPr>
          <p:spPr bwMode="auto">
            <a:xfrm>
              <a:off x="1686" y="2206"/>
              <a:ext cx="649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k x 2</a:t>
              </a:r>
              <a:r>
                <a:rPr kumimoji="0" lang="en-US" altLang="zh-TW" sz="1800" b="0" i="0" u="none" strike="noStrike" kern="1200" cap="none" spc="0" normalizeH="0" baseline="30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k</a:t>
              </a:r>
              <a:endParaRPr kumimoji="0" lang="en-US" altLang="zh-TW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decoder</a:t>
              </a:r>
              <a:endPara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594" name="Line 15"/>
            <p:cNvSpPr>
              <a:spLocks noChangeShapeType="1"/>
            </p:cNvSpPr>
            <p:nvPr/>
          </p:nvSpPr>
          <p:spPr bwMode="auto">
            <a:xfrm>
              <a:off x="3600" y="32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595" name="Line 16"/>
            <p:cNvSpPr>
              <a:spLocks noChangeShapeType="1"/>
            </p:cNvSpPr>
            <p:nvPr/>
          </p:nvSpPr>
          <p:spPr bwMode="auto">
            <a:xfrm>
              <a:off x="3888" y="32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596" name="Line 17"/>
            <p:cNvSpPr>
              <a:spLocks noChangeShapeType="1"/>
            </p:cNvSpPr>
            <p:nvPr/>
          </p:nvSpPr>
          <p:spPr bwMode="auto">
            <a:xfrm>
              <a:off x="4176" y="32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597" name="Line 18"/>
            <p:cNvSpPr>
              <a:spLocks noChangeShapeType="1"/>
            </p:cNvSpPr>
            <p:nvPr/>
          </p:nvSpPr>
          <p:spPr bwMode="auto">
            <a:xfrm>
              <a:off x="4896" y="32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598" name="Text Box 19"/>
            <p:cNvSpPr txBox="1">
              <a:spLocks noChangeArrowheads="1"/>
            </p:cNvSpPr>
            <p:nvPr/>
          </p:nvSpPr>
          <p:spPr bwMode="auto">
            <a:xfrm>
              <a:off x="4393" y="3198"/>
              <a:ext cx="24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...</a:t>
              </a:r>
              <a:endParaRPr kumimoji="0" lang="zh-TW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599" name="Line 20"/>
            <p:cNvSpPr>
              <a:spLocks noChangeShapeType="1"/>
            </p:cNvSpPr>
            <p:nvPr/>
          </p:nvSpPr>
          <p:spPr bwMode="auto">
            <a:xfrm>
              <a:off x="3456" y="3552"/>
              <a:ext cx="144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600" name="Line 21"/>
            <p:cNvSpPr>
              <a:spLocks noChangeShapeType="1"/>
            </p:cNvSpPr>
            <p:nvPr/>
          </p:nvSpPr>
          <p:spPr bwMode="auto">
            <a:xfrm>
              <a:off x="3600" y="3648"/>
              <a:ext cx="12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601" name="Line 22"/>
            <p:cNvSpPr>
              <a:spLocks noChangeShapeType="1"/>
            </p:cNvSpPr>
            <p:nvPr/>
          </p:nvSpPr>
          <p:spPr bwMode="auto">
            <a:xfrm flipV="1">
              <a:off x="4896" y="3552"/>
              <a:ext cx="144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602" name="Line 23"/>
            <p:cNvSpPr>
              <a:spLocks noChangeShapeType="1"/>
            </p:cNvSpPr>
            <p:nvPr/>
          </p:nvSpPr>
          <p:spPr bwMode="auto">
            <a:xfrm>
              <a:off x="4224" y="3648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603" name="Text Box 24"/>
            <p:cNvSpPr txBox="1">
              <a:spLocks noChangeArrowheads="1"/>
            </p:cNvSpPr>
            <p:nvPr/>
          </p:nvSpPr>
          <p:spPr bwMode="auto">
            <a:xfrm>
              <a:off x="3731" y="3754"/>
              <a:ext cx="101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n Outputs Lines</a:t>
              </a:r>
              <a:endParaRPr kumimoji="0" lang="en-US" altLang="zh-TW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604" name="Line 25"/>
            <p:cNvSpPr>
              <a:spLocks noChangeShapeType="1"/>
            </p:cNvSpPr>
            <p:nvPr/>
          </p:nvSpPr>
          <p:spPr bwMode="auto">
            <a:xfrm>
              <a:off x="2400" y="1872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605" name="Line 26"/>
            <p:cNvSpPr>
              <a:spLocks noChangeShapeType="1"/>
            </p:cNvSpPr>
            <p:nvPr/>
          </p:nvSpPr>
          <p:spPr bwMode="auto">
            <a:xfrm>
              <a:off x="2400" y="1968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606" name="Line 27"/>
            <p:cNvSpPr>
              <a:spLocks noChangeShapeType="1"/>
            </p:cNvSpPr>
            <p:nvPr/>
          </p:nvSpPr>
          <p:spPr bwMode="auto">
            <a:xfrm>
              <a:off x="2400" y="2064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607" name="Line 28"/>
            <p:cNvSpPr>
              <a:spLocks noChangeShapeType="1"/>
            </p:cNvSpPr>
            <p:nvPr/>
          </p:nvSpPr>
          <p:spPr bwMode="auto">
            <a:xfrm>
              <a:off x="2400" y="216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608" name="Line 29"/>
            <p:cNvSpPr>
              <a:spLocks noChangeShapeType="1"/>
            </p:cNvSpPr>
            <p:nvPr/>
          </p:nvSpPr>
          <p:spPr bwMode="auto">
            <a:xfrm>
              <a:off x="2400" y="2256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609" name="Line 30"/>
            <p:cNvSpPr>
              <a:spLocks noChangeShapeType="1"/>
            </p:cNvSpPr>
            <p:nvPr/>
          </p:nvSpPr>
          <p:spPr bwMode="auto">
            <a:xfrm>
              <a:off x="2400" y="288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610" name="Line 31"/>
            <p:cNvSpPr>
              <a:spLocks noChangeShapeType="1"/>
            </p:cNvSpPr>
            <p:nvPr/>
          </p:nvSpPr>
          <p:spPr bwMode="auto">
            <a:xfrm>
              <a:off x="2400" y="2784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611" name="Line 32"/>
            <p:cNvSpPr>
              <a:spLocks noChangeShapeType="1"/>
            </p:cNvSpPr>
            <p:nvPr/>
          </p:nvSpPr>
          <p:spPr bwMode="auto">
            <a:xfrm>
              <a:off x="2400" y="2976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612" name="Line 33"/>
            <p:cNvSpPr>
              <a:spLocks noChangeShapeType="1"/>
            </p:cNvSpPr>
            <p:nvPr/>
          </p:nvSpPr>
          <p:spPr bwMode="auto">
            <a:xfrm>
              <a:off x="2400" y="3072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613" name="Text Box 34"/>
            <p:cNvSpPr txBox="1">
              <a:spLocks noChangeArrowheads="1"/>
            </p:cNvSpPr>
            <p:nvPr/>
          </p:nvSpPr>
          <p:spPr bwMode="auto">
            <a:xfrm>
              <a:off x="2698" y="2308"/>
              <a:ext cx="152" cy="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.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.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.</a:t>
              </a:r>
            </a:p>
          </p:txBody>
        </p:sp>
        <p:sp>
          <p:nvSpPr>
            <p:cNvPr id="24614" name="Text Box 35"/>
            <p:cNvSpPr txBox="1">
              <a:spLocks noChangeArrowheads="1"/>
            </p:cNvSpPr>
            <p:nvPr/>
          </p:nvSpPr>
          <p:spPr bwMode="auto">
            <a:xfrm>
              <a:off x="3520" y="2264"/>
              <a:ext cx="1291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Memory Array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2</a:t>
              </a:r>
              <a:r>
                <a:rPr kumimoji="0" lang="en-US" altLang="zh-TW" sz="20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k</a:t>
              </a: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 words x </a:t>
              </a: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n</a:t>
              </a: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 bits</a:t>
              </a:r>
              <a:endPara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24580" name="Picture 37" descr="C:\jobs\Marries\ch07\tiff\AACFLSF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45" y="874983"/>
            <a:ext cx="5293303" cy="1611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1846" name="AutoShape 38"/>
          <p:cNvSpPr>
            <a:spLocks noChangeArrowheads="1"/>
          </p:cNvSpPr>
          <p:nvPr/>
        </p:nvSpPr>
        <p:spPr bwMode="auto">
          <a:xfrm>
            <a:off x="4114800" y="2610693"/>
            <a:ext cx="304800" cy="366713"/>
          </a:xfrm>
          <a:prstGeom prst="downArrow">
            <a:avLst>
              <a:gd name="adj1" fmla="val 50000"/>
              <a:gd name="adj2" fmla="val 30078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圓角矩形 1"/>
          <p:cNvSpPr/>
          <p:nvPr/>
        </p:nvSpPr>
        <p:spPr bwMode="auto">
          <a:xfrm>
            <a:off x="3851920" y="1268760"/>
            <a:ext cx="647055" cy="432048"/>
          </a:xfrm>
          <a:prstGeom prst="roundRect">
            <a:avLst/>
          </a:prstGeom>
          <a:solidFill>
            <a:srgbClr val="FFC000">
              <a:alpha val="3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8086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04800"/>
            <a:ext cx="2083712" cy="372603"/>
          </a:xfrm>
        </p:spPr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A </a:t>
            </a:r>
            <a:r>
              <a:rPr lang="zh-TW" altLang="en-US" dirty="0" smtClean="0"/>
              <a:t>32 </a:t>
            </a:r>
            <a:r>
              <a:rPr lang="en-US" altLang="zh-TW" dirty="0"/>
              <a:t>x 8 </a:t>
            </a:r>
            <a:r>
              <a:rPr lang="en-US" altLang="zh-TW" dirty="0" smtClean="0"/>
              <a:t>ROM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3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C60A5C1C-04D5-4788-B23E-DF406A6B3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699132"/>
            <a:ext cx="7772400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5-to-32 decoder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8 OR gates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each has 32 inputs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32x8 internal programmable connections</a:t>
            </a:r>
            <a:endParaRPr kumimoji="1" lang="en-US" altLang="zh-TW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</a:endParaRPr>
          </a:p>
        </p:txBody>
      </p:sp>
      <p:pic>
        <p:nvPicPr>
          <p:cNvPr id="42" name="Picture 7">
            <a:extLst>
              <a:ext uri="{FF2B5EF4-FFF2-40B4-BE49-F238E27FC236}">
                <a16:creationId xmlns:a16="http://schemas.microsoft.com/office/drawing/2014/main" id="{3408A30E-C1FB-43D5-971C-705CE9398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1"/>
          <a:stretch>
            <a:fillRect/>
          </a:stretch>
        </p:blipFill>
        <p:spPr bwMode="auto">
          <a:xfrm>
            <a:off x="971600" y="2521062"/>
            <a:ext cx="6746341" cy="3971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 bwMode="auto">
          <a:xfrm>
            <a:off x="2934866" y="2708920"/>
            <a:ext cx="288032" cy="2592288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圓角矩形 2"/>
          <p:cNvSpPr/>
          <p:nvPr/>
        </p:nvSpPr>
        <p:spPr bwMode="auto">
          <a:xfrm>
            <a:off x="3491880" y="6237312"/>
            <a:ext cx="3747120" cy="255420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430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04800"/>
            <a:ext cx="2494081" cy="372603"/>
          </a:xfrm>
        </p:spPr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A ROM Example</a:t>
            </a:r>
          </a:p>
        </p:txBody>
      </p:sp>
      <p:sp>
        <p:nvSpPr>
          <p:cNvPr id="3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30" y="980728"/>
            <a:ext cx="8134350" cy="379095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47230" y="2281064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C00000"/>
                </a:solidFill>
              </a:rPr>
              <a:t>(0)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47230" y="2503299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C00000"/>
                </a:solidFill>
              </a:rPr>
              <a:t>(1)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47230" y="2735302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C00000"/>
                </a:solidFill>
              </a:rPr>
              <a:t>(2)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47230" y="296730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C00000"/>
                </a:solidFill>
              </a:rPr>
              <a:t>(3)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47230" y="3661842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C00000"/>
                </a:solidFill>
              </a:rPr>
              <a:t>(28)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47230" y="3903127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C00000"/>
                </a:solidFill>
              </a:rPr>
              <a:t>(29)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47230" y="4154180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C00000"/>
                </a:solidFill>
              </a:rPr>
              <a:t>(30)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47230" y="4376658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C00000"/>
                </a:solidFill>
              </a:rPr>
              <a:t>(31)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1919" y="1875725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C00000"/>
                </a:solidFill>
              </a:rPr>
              <a:t>(address)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80095" y="3259588"/>
            <a:ext cx="492443" cy="34881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C00000"/>
                </a:solidFill>
              </a:rPr>
              <a:t>…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810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華康新特圓體"/>
        <a:cs typeface="新細明體"/>
      </a:majorFont>
      <a:minorFont>
        <a:latin typeface="Arial"/>
        <a:ea typeface="華康中圓體(P)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3129</TotalTime>
  <Pages>47</Pages>
  <Words>1670</Words>
  <Application>Microsoft Office PowerPoint</Application>
  <PresentationFormat>Letter 紙張 (8.5x11 英吋)</PresentationFormat>
  <Paragraphs>269</Paragraphs>
  <Slides>34</Slides>
  <Notes>15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5" baseType="lpstr">
      <vt:lpstr>華康中圓體(P)</vt:lpstr>
      <vt:lpstr>華康新特圓體</vt:lpstr>
      <vt:lpstr>新細明體</vt:lpstr>
      <vt:lpstr>標楷體</vt:lpstr>
      <vt:lpstr>Arial</vt:lpstr>
      <vt:lpstr>Times New Roman</vt:lpstr>
      <vt:lpstr>Wingdings</vt:lpstr>
      <vt:lpstr>Default Design</vt:lpstr>
      <vt:lpstr>1_Default Design</vt:lpstr>
      <vt:lpstr>Network</vt:lpstr>
      <vt:lpstr>Equation</vt:lpstr>
      <vt:lpstr>PowerPoint 簡報</vt:lpstr>
      <vt:lpstr>Introduction</vt:lpstr>
      <vt:lpstr>Introduction</vt:lpstr>
      <vt:lpstr>Introduction</vt:lpstr>
      <vt:lpstr>Read-Only Memory</vt:lpstr>
      <vt:lpstr>Read-Only Memory (ROM) </vt:lpstr>
      <vt:lpstr>ROM Structure</vt:lpstr>
      <vt:lpstr>A 32 x 8 ROM</vt:lpstr>
      <vt:lpstr>A ROM Example</vt:lpstr>
      <vt:lpstr>A ROM Example</vt:lpstr>
      <vt:lpstr>Types of ROM</vt:lpstr>
      <vt:lpstr>Random-Access Memory</vt:lpstr>
      <vt:lpstr>Block Diagram of a Random-Access Memory (RAM) </vt:lpstr>
      <vt:lpstr>Write and Read Operations</vt:lpstr>
      <vt:lpstr>Timing Waveform – Write Operation</vt:lpstr>
      <vt:lpstr>Timing Waveform – Read Operation</vt:lpstr>
      <vt:lpstr>Comments about Memory Access and Timing</vt:lpstr>
      <vt:lpstr>Types of Random Access Memories</vt:lpstr>
      <vt:lpstr>Static RAM Cell</vt:lpstr>
      <vt:lpstr>Static RAM Bit Slice</vt:lpstr>
      <vt:lpstr>Static RAM Bit Slice</vt:lpstr>
      <vt:lpstr>A 16 x 1 RAM chip</vt:lpstr>
      <vt:lpstr>Cell Arrays and Coincident Selection</vt:lpstr>
      <vt:lpstr>Block Diagram of a 16x1 RAM Using a 4x4 RAM Cell Array</vt:lpstr>
      <vt:lpstr>Block Diagram of a 8x2 RAM Using a 4x4 RAM Cell Array</vt:lpstr>
      <vt:lpstr>Block Diagram of a 256K x 8 RAM</vt:lpstr>
      <vt:lpstr>Block Diagram of a 64K x 16 RAM</vt:lpstr>
      <vt:lpstr>Dynamic RAM (DRAM)</vt:lpstr>
      <vt:lpstr>DRAM Cell</vt:lpstr>
      <vt:lpstr>DRAM Cell</vt:lpstr>
      <vt:lpstr>DRAM Bit Slice</vt:lpstr>
      <vt:lpstr>Timing Waveform – Write Operation</vt:lpstr>
      <vt:lpstr>Timing Waveform – Read Operation</vt:lpstr>
      <vt:lpstr>DRAM 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ENGIN112 - lecture 2</dc:title>
  <dc:subject/>
  <dc:creator>Russ Tessier</dc:creator>
  <cp:keywords/>
  <dc:description/>
  <cp:lastModifiedBy>陳德生</cp:lastModifiedBy>
  <cp:revision>390</cp:revision>
  <cp:lastPrinted>1997-08-27T08:28:34Z</cp:lastPrinted>
  <dcterms:created xsi:type="dcterms:W3CDTF">1997-08-19T16:58:46Z</dcterms:created>
  <dcterms:modified xsi:type="dcterms:W3CDTF">2025-11-17T07:05:54Z</dcterms:modified>
</cp:coreProperties>
</file>